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304" r:id="rId2"/>
    <p:sldId id="302" r:id="rId3"/>
    <p:sldId id="300" r:id="rId4"/>
    <p:sldId id="329" r:id="rId5"/>
    <p:sldId id="301" r:id="rId6"/>
    <p:sldId id="368" r:id="rId7"/>
    <p:sldId id="331" r:id="rId8"/>
    <p:sldId id="369" r:id="rId9"/>
    <p:sldId id="370" r:id="rId10"/>
    <p:sldId id="371" r:id="rId11"/>
    <p:sldId id="372" r:id="rId12"/>
    <p:sldId id="373" r:id="rId13"/>
    <p:sldId id="374" r:id="rId14"/>
    <p:sldId id="336" r:id="rId15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97DDBA"/>
    <a:srgbClr val="339966"/>
    <a:srgbClr val="EBF9F2"/>
    <a:srgbClr val="C6ECD9"/>
    <a:srgbClr val="E8F5F8"/>
    <a:srgbClr val="D0E9F0"/>
    <a:srgbClr val="33CCFF"/>
    <a:srgbClr val="FFFFFF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6395" autoAdjust="0"/>
  </p:normalViewPr>
  <p:slideViewPr>
    <p:cSldViewPr>
      <p:cViewPr varScale="1">
        <p:scale>
          <a:sx n="114" d="100"/>
          <a:sy n="114" d="100"/>
        </p:scale>
        <p:origin x="444" y="114"/>
      </p:cViewPr>
      <p:guideLst>
        <p:guide orient="horz" pos="2160"/>
        <p:guide pos="37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6\Google%20&#1044;&#1080;&#1089;&#1082;\2.%20&#1056;&#1040;&#1041;&#1054;&#1058;&#1040;\2017\1%20&#1060;&#1057;&#1052;&#1057;\1.%20&#1054;&#1087;&#1077;&#1088;&#1072;&#1094;&#1080;&#1086;&#1085;&#1085;&#1099;&#1077;%20&#1087;&#1086;&#1088;&#1091;&#1095;&#1077;&#1085;&#1080;&#1103;\104.%20&#1055;&#1088;&#1077;&#1079;&#1077;&#1085;&#1090;&#1072;&#1094;&#1080;&#1103;.%20&#1040;&#1083;&#1084;&#1072;&#1090;&#1099;%206-8%20&#1076;&#1077;&#1082;&#1072;&#1073;&#1088;&#1103;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5.3069073170473478E-4"/>
          <c:w val="1"/>
          <c:h val="0.9994693515547575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Values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C2FE-4872-8123-E877D95003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2FE-4872-8123-E877D95003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C2FE-4872-8123-E877D95003AC}"/>
              </c:ext>
            </c:extLst>
          </c:dPt>
          <c:dPt>
            <c:idx val="3"/>
            <c:bubble3D val="0"/>
            <c:spPr>
              <a:solidFill>
                <a:srgbClr val="0088B8"/>
              </a:solidFill>
              <a:ln>
                <a:noFill/>
              </a:ln>
              <a:effectLst>
                <a:outerShdw blurRad="88900" sx="102000" sy="102000" algn="ctr" rotWithShape="0">
                  <a:srgbClr val="33CCFF">
                    <a:alpha val="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F8B-4E63-918D-825C46878381}"/>
              </c:ext>
            </c:extLst>
          </c:dPt>
          <c:dPt>
            <c:idx val="4"/>
            <c:bubble3D val="0"/>
            <c:spPr>
              <a:solidFill>
                <a:srgbClr val="0099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2F8B-4E63-918D-825C468783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2F8B-4E63-918D-825C46878381}"/>
              </c:ext>
            </c:extLst>
          </c:dPt>
          <c:dLbls>
            <c:dLbl>
              <c:idx val="0"/>
              <c:layout>
                <c:manualLayout>
                  <c:x val="-9.4468148032992111E-2"/>
                  <c:y val="1.521048747230195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FE-4872-8123-E877D95003AC}"/>
                </c:ext>
              </c:extLst>
            </c:dLbl>
            <c:dLbl>
              <c:idx val="3"/>
              <c:layout>
                <c:manualLayout>
                  <c:x val="0.15073649645899675"/>
                  <c:y val="-0.2747169318576338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B-4E63-918D-825C46878381}"/>
                </c:ext>
              </c:extLst>
            </c:dLbl>
            <c:dLbl>
              <c:idx val="4"/>
              <c:layout>
                <c:manualLayout>
                  <c:x val="-0.10856699089131287"/>
                  <c:y val="6.933829526961780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8B-4E63-918D-825C46878381}"/>
                </c:ext>
              </c:extLst>
            </c:dLbl>
            <c:dLbl>
              <c:idx val="5"/>
              <c:layout>
                <c:manualLayout>
                  <c:x val="-0.1126407963217763"/>
                  <c:y val="3.147517327199430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8B-4E63-918D-825C468783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Травмы</c:v>
                </c:pt>
                <c:pt idx="1">
                  <c:v>Инфекционные, расстройства питания</c:v>
                </c:pt>
                <c:pt idx="2">
                  <c:v>Материнство и детство</c:v>
                </c:pt>
                <c:pt idx="3">
                  <c:v>Неинфекционные</c:v>
                </c:pt>
                <c:pt idx="4">
                  <c:v>Сердечно-сосудистые заболева</c:v>
                </c:pt>
                <c:pt idx="5">
                  <c:v>Диабет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14</c:v>
                </c:pt>
                <c:pt idx="2">
                  <c:v>10</c:v>
                </c:pt>
                <c:pt idx="3">
                  <c:v>48</c:v>
                </c:pt>
                <c:pt idx="4">
                  <c:v>19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FE-4872-8123-E877D95003A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5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A6-4923-80D8-FA3400DF8AA5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A6-4923-80D8-FA3400DF8AA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A6-4923-80D8-FA3400DF8AA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A6-4923-80D8-FA3400DF8AA5}"/>
              </c:ext>
            </c:extLst>
          </c:dPt>
          <c:dLbls>
            <c:dLbl>
              <c:idx val="0"/>
              <c:layout>
                <c:manualLayout>
                  <c:x val="5.9709353130420152E-3"/>
                  <c:y val="-6.027085955202393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93012745907111"/>
                      <c:h val="0.173472989858306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3A6-4923-80D8-FA3400DF8AA5}"/>
                </c:ext>
              </c:extLst>
            </c:dLbl>
            <c:dLbl>
              <c:idx val="1"/>
              <c:layout>
                <c:manualLayout>
                  <c:x val="4.582691626829412E-3"/>
                  <c:y val="-3.997600146272917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85221587753249"/>
                      <c:h val="0.18783642898505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3A6-4923-80D8-FA3400DF8AA5}"/>
                </c:ext>
              </c:extLst>
            </c:dLbl>
            <c:dLbl>
              <c:idx val="2"/>
              <c:layout>
                <c:manualLayout>
                  <c:x val="0.10553218296375069"/>
                  <c:y val="-6.3039451415440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17972631347009"/>
                      <c:h val="9.13632768393233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3A6-4923-80D8-FA3400DF8AA5}"/>
                </c:ext>
              </c:extLst>
            </c:dLbl>
            <c:dLbl>
              <c:idx val="3"/>
              <c:layout>
                <c:manualLayout>
                  <c:x val="2.3359369917496514E-2"/>
                  <c:y val="0.1220872106436976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54862350890073"/>
                      <c:h val="0.204475992040553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3A6-4923-80D8-FA3400DF8A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'для презента Оба пола (4)'!$A$8:$A$11</c:f>
              <c:strCache>
                <c:ptCount val="4"/>
                <c:pt idx="0">
                  <c:v>БОЛЕЗНИ СИСТЕМЫ КРОВООБРАЩЕНИЯ</c:v>
                </c:pt>
                <c:pt idx="1">
                  <c:v>БОЛЕЗНИ ОРГАНОВ ДЫХАНИЯ</c:v>
                </c:pt>
                <c:pt idx="2">
                  <c:v>НОВООБРАЗОВАНИЯ</c:v>
                </c:pt>
                <c:pt idx="3">
                  <c:v>ВНЕШНИЕ  ПРИЧИНЫ  ЗАБОЛЕВАЕМОСТИ  И СМЕРТНОСТИ</c:v>
                </c:pt>
              </c:strCache>
            </c:strRef>
          </c:cat>
          <c:val>
            <c:numRef>
              <c:f>'для презента Оба пола (4)'!$B$8:$B$11</c:f>
              <c:numCache>
                <c:formatCode>#,##0</c:formatCode>
                <c:ptCount val="4"/>
                <c:pt idx="0">
                  <c:v>33993</c:v>
                </c:pt>
                <c:pt idx="1">
                  <c:v>18428</c:v>
                </c:pt>
                <c:pt idx="2">
                  <c:v>16453</c:v>
                </c:pt>
                <c:pt idx="3">
                  <c:v>14468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3A6-4923-80D8-FA3400DF8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E8A7F-B98B-4F2D-9C3F-8B76BE7E917A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1CEF7-FE82-4821-B40B-7EA4E16BC9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03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20663" y="811213"/>
            <a:ext cx="7202488" cy="40528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A3490AF-74E3-41E1-A9A6-1C1ACA04326F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933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1CEF7-FE82-4821-B40B-7EA4E16BC9C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854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1CEF7-FE82-4821-B40B-7EA4E16BC9C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04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99716-D51A-4F84-8CC1-DDFC00F6AF51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27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13F31-1956-4B3B-B436-7C872338B3DF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25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377D-6D7D-479F-B618-F3CA99C55D5A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98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4C56-F9C0-427E-9F18-0DB1E5EFB847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1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BFDF1-86B3-4FFE-86A1-5FF4FEE7586A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16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FDCEB-489E-4A79-9E70-D0FC6560E325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47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0563-6C28-45AE-9A1A-22115486171A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64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FEA1E-D308-48D2-9680-CABB7BEE4A36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9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B5E3-6C4C-4CDE-8D1C-447DCBDC981A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5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DF6A-D6B5-4D32-843D-B109F40B1D36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4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CC419-2103-4764-828D-C8D0A8EF53FB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53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1217D-D56B-4EC4-8FB4-1C5EFF026005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02AE-D364-491E-9539-B6AF3CC839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49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386509/folder_health_records_medical_files_ic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666714" y="116633"/>
            <a:ext cx="139059" cy="346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825" tIns="34413" rIns="68825" bIns="34413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62E4E56-2D62-47A7-8811-0046B614B98D}"/>
              </a:ext>
            </a:extLst>
          </p:cNvPr>
          <p:cNvSpPr txBox="1">
            <a:spLocks/>
          </p:cNvSpPr>
          <p:nvPr/>
        </p:nvSpPr>
        <p:spPr>
          <a:xfrm>
            <a:off x="3495348" y="2847177"/>
            <a:ext cx="4176464" cy="78343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>
                <a:solidFill>
                  <a:srgbClr val="00206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Arial" charset="0"/>
              </a:rPr>
              <a:t>Новая модель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E88F837-92A8-41EB-BF22-44CED14AE5CC}"/>
              </a:ext>
            </a:extLst>
          </p:cNvPr>
          <p:cNvSpPr txBox="1">
            <a:spLocks/>
          </p:cNvSpPr>
          <p:nvPr/>
        </p:nvSpPr>
        <p:spPr>
          <a:xfrm>
            <a:off x="6348028" y="3656551"/>
            <a:ext cx="4561192" cy="7834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Bef>
                <a:spcPts val="0"/>
              </a:spcBef>
              <a:spcAft>
                <a:spcPct val="0"/>
              </a:spcAft>
            </a:pPr>
            <a:endParaRPr lang="ru-RU" sz="1800" b="1" dirty="0">
              <a:solidFill>
                <a:srgbClr val="C00000"/>
              </a:solidFill>
              <a:latin typeface="Microsoft JhengHei Light" panose="020B0304030504040204" pitchFamily="34" charset="-120"/>
              <a:ea typeface="Microsoft JhengHei Light" panose="020B0304030504040204" pitchFamily="34" charset="-120"/>
              <a:cs typeface="Arial" charset="0"/>
            </a:endParaRPr>
          </a:p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1800" b="1" dirty="0">
                <a:solidFill>
                  <a:srgbClr val="C0000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Arial" charset="0"/>
              </a:rPr>
              <a:t>Обязательное социальное медицинское страхование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FE8A384-A912-4A3C-8BD1-748F83AA1E74}"/>
              </a:ext>
            </a:extLst>
          </p:cNvPr>
          <p:cNvCxnSpPr>
            <a:cxnSpLocks/>
          </p:cNvCxnSpPr>
          <p:nvPr/>
        </p:nvCxnSpPr>
        <p:spPr>
          <a:xfrm>
            <a:off x="3719736" y="3584543"/>
            <a:ext cx="64807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495349" y="1991730"/>
            <a:ext cx="6921132" cy="7834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Arial" charset="0"/>
              </a:rPr>
              <a:t>Гарантированный объем </a:t>
            </a:r>
          </a:p>
          <a:p>
            <a:pPr algn="l" fontAlgn="base">
              <a:spcBef>
                <a:spcPts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C0000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Arial" charset="0"/>
              </a:rPr>
              <a:t>бесплатной медицинской помощи</a:t>
            </a:r>
          </a:p>
        </p:txBody>
      </p:sp>
      <p:pic>
        <p:nvPicPr>
          <p:cNvPr id="15" name="Picture 6" descr="Картинки по запросу medical file">
            <a:hlinkClick r:id="rId3"/>
            <a:extLst>
              <a:ext uri="{FF2B5EF4-FFF2-40B4-BE49-F238E27FC236}">
                <a16:creationId xmlns:a16="http://schemas.microsoft.com/office/drawing/2014/main" id="{F4183B3F-99D8-497D-A654-77A2F32B8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3238896"/>
            <a:ext cx="2818015" cy="240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CF1E47F3-FAB1-41B9-9654-70A69087E033}"/>
              </a:ext>
            </a:extLst>
          </p:cNvPr>
          <p:cNvSpPr/>
          <p:nvPr/>
        </p:nvSpPr>
        <p:spPr>
          <a:xfrm>
            <a:off x="762556" y="3999350"/>
            <a:ext cx="2592288" cy="1529409"/>
          </a:xfrm>
          <a:prstGeom prst="roundRect">
            <a:avLst>
              <a:gd name="adj" fmla="val 9446"/>
            </a:avLst>
          </a:prstGeom>
          <a:noFill/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нак ''плюс'' 10">
            <a:extLst>
              <a:ext uri="{FF2B5EF4-FFF2-40B4-BE49-F238E27FC236}">
                <a16:creationId xmlns:a16="http://schemas.microsoft.com/office/drawing/2014/main" id="{30710942-7E5B-4DC3-8E56-61182A2CDBAB}"/>
              </a:ext>
            </a:extLst>
          </p:cNvPr>
          <p:cNvSpPr/>
          <p:nvPr/>
        </p:nvSpPr>
        <p:spPr>
          <a:xfrm>
            <a:off x="1461008" y="4223993"/>
            <a:ext cx="1251232" cy="108012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D272A931-1724-4AC4-BBCF-09D26BAAB9F7}"/>
              </a:ext>
            </a:extLst>
          </p:cNvPr>
          <p:cNvCxnSpPr>
            <a:cxnSpLocks/>
          </p:cNvCxnSpPr>
          <p:nvPr/>
        </p:nvCxnSpPr>
        <p:spPr>
          <a:xfrm>
            <a:off x="1051097" y="3820364"/>
            <a:ext cx="2088000" cy="0"/>
          </a:xfrm>
          <a:prstGeom prst="line">
            <a:avLst/>
          </a:prstGeom>
          <a:ln w="920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0" name="Picture 12" descr="Картинки по запросу medical file">
            <a:hlinkClick r:id="rId3"/>
            <a:extLst>
              <a:ext uri="{FF2B5EF4-FFF2-40B4-BE49-F238E27FC236}">
                <a16:creationId xmlns:a16="http://schemas.microsoft.com/office/drawing/2014/main" id="{B615EDE9-D949-422A-B624-33FD62FEC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030" y="428026"/>
            <a:ext cx="965959" cy="965959"/>
          </a:xfrm>
          <a:prstGeom prst="rect">
            <a:avLst/>
          </a:prstGeom>
          <a:noFill/>
        </p:spPr>
      </p:pic>
      <p:sp>
        <p:nvSpPr>
          <p:cNvPr id="2" name="Дата 1">
            <a:extLst>
              <a:ext uri="{FF2B5EF4-FFF2-40B4-BE49-F238E27FC236}">
                <a16:creationId xmlns:a16="http://schemas.microsoft.com/office/drawing/2014/main" id="{038CE4BD-AAA9-4C47-85F3-7A9105ED9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720D-A577-43C9-9EB9-6DFDCB674898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B868F6E-31AF-4D2E-BCE4-9DF5944C3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113B09FC-9111-44E8-A0EC-B3D949B85EA3}"/>
              </a:ext>
            </a:extLst>
          </p:cNvPr>
          <p:cNvSpPr txBox="1">
            <a:spLocks/>
          </p:cNvSpPr>
          <p:nvPr/>
        </p:nvSpPr>
        <p:spPr>
          <a:xfrm>
            <a:off x="6348029" y="4506650"/>
            <a:ext cx="5652628" cy="78343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rgbClr val="002060"/>
                </a:solidFill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Arial" charset="0"/>
              </a:rPr>
              <a:t>В условиях новой модели ГОБМП</a:t>
            </a:r>
          </a:p>
        </p:txBody>
      </p:sp>
    </p:spTree>
    <p:extLst>
      <p:ext uri="{BB962C8B-B14F-4D97-AF65-F5344CB8AC3E}">
        <p14:creationId xmlns:p14="http://schemas.microsoft.com/office/powerpoint/2010/main" val="2557831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336" y="6483351"/>
            <a:ext cx="2844800" cy="365125"/>
          </a:xfrm>
        </p:spPr>
        <p:txBody>
          <a:bodyPr/>
          <a:lstStyle/>
          <a:p>
            <a:fld id="{78D3B848-25CB-4F5B-98CF-42BC2B7957C3}" type="slidenum">
              <a:rPr lang="ru-RU" smtClean="0"/>
              <a:pPr/>
              <a:t>10</a:t>
            </a:fld>
            <a:endParaRPr lang="ru-RU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1270B35-1FBC-4FB6-A329-0E63D377E81A}"/>
              </a:ext>
            </a:extLst>
          </p:cNvPr>
          <p:cNvCxnSpPr/>
          <p:nvPr/>
        </p:nvCxnSpPr>
        <p:spPr>
          <a:xfrm>
            <a:off x="602400" y="764704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A7038CEF-E2B3-4FA7-A176-AA1B13A0A770}"/>
              </a:ext>
            </a:extLst>
          </p:cNvPr>
          <p:cNvSpPr/>
          <p:nvPr/>
        </p:nvSpPr>
        <p:spPr>
          <a:xfrm>
            <a:off x="7248127" y="987779"/>
            <a:ext cx="4392489" cy="439594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CCFB8EF8-7F89-4A4E-8E04-1AC2E8D486F7}"/>
              </a:ext>
            </a:extLst>
          </p:cNvPr>
          <p:cNvSpPr/>
          <p:nvPr/>
        </p:nvSpPr>
        <p:spPr>
          <a:xfrm>
            <a:off x="480169" y="3131963"/>
            <a:ext cx="4392490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(предлагаемый подход)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E399ED3-178C-4530-8C1A-16A6C0FC1FFA}"/>
              </a:ext>
            </a:extLst>
          </p:cNvPr>
          <p:cNvSpPr/>
          <p:nvPr/>
        </p:nvSpPr>
        <p:spPr>
          <a:xfrm>
            <a:off x="479376" y="3649953"/>
            <a:ext cx="4392489" cy="173494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Для лечения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хронических заболеваний, подлежащих динамическому наблюдению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(25 групп заболевания)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Для лечения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социально-значимых заболеваний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туберкулез, ВИЧ-инфекция, психические расстройства и расстройства поведения, злокачественные новообразования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специализированным питанием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детей до 1 года (по перечню категорий, определенных МЗ РК)</a:t>
            </a:r>
          </a:p>
          <a:p>
            <a:pPr marL="800100" lvl="1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больных фенилкетонурией</a:t>
            </a:r>
            <a:endParaRPr lang="ru-RU" sz="11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92C319F7-92C1-4680-BE27-C70B1B7979CA}"/>
              </a:ext>
            </a:extLst>
          </p:cNvPr>
          <p:cNvSpPr/>
          <p:nvPr/>
        </p:nvSpPr>
        <p:spPr>
          <a:xfrm>
            <a:off x="7248126" y="1517519"/>
            <a:ext cx="4392489" cy="17240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285750" lvl="1" indent="-285750" algn="just">
              <a:spcBef>
                <a:spcPts val="0"/>
              </a:spcBef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заболеваний, не подлежащими динамическому наблюдению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на уровне ПМСП </a:t>
            </a:r>
          </a:p>
          <a:p>
            <a:pPr marL="742950" lvl="2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неврологические, эндокринные, наследственные, </a:t>
            </a:r>
            <a:r>
              <a:rPr lang="ru-RU" sz="12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аутоимунные</a:t>
            </a:r>
            <a:r>
              <a:rPr lang="ru-RU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, глазные, костно-мышечной системы и др. заболевания, некоторые нарушения обмена веществ</a:t>
            </a:r>
          </a:p>
          <a:p>
            <a:pPr marL="742950" lvl="2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некоторые острые болезни органов дыхания у детей</a:t>
            </a:r>
          </a:p>
          <a:p>
            <a:pPr marL="742950" lvl="2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другие заболевания (по мере увеличения поступлений в систему ОСМС)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C44C7B88-1239-4CD4-8739-4C060FB62A07}"/>
              </a:ext>
            </a:extLst>
          </p:cNvPr>
          <p:cNvSpPr/>
          <p:nvPr/>
        </p:nvSpPr>
        <p:spPr>
          <a:xfrm>
            <a:off x="479376" y="980728"/>
            <a:ext cx="4392490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(текущая редакция)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0D546F6-246F-421F-AEF4-3E5D9FA05D2D}"/>
              </a:ext>
            </a:extLst>
          </p:cNvPr>
          <p:cNvSpPr/>
          <p:nvPr/>
        </p:nvSpPr>
        <p:spPr>
          <a:xfrm>
            <a:off x="479376" y="1508391"/>
            <a:ext cx="4392489" cy="14678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0" lvl="1" algn="just">
              <a:spcBef>
                <a:spcPts val="0"/>
              </a:spcBef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1. Обеспечение лекарственными средствами при некоторых:</a:t>
            </a:r>
          </a:p>
          <a:p>
            <a:pPr marL="742950" lvl="2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хронических заболеваниях и нарушениях обмена веществ</a:t>
            </a:r>
          </a:p>
          <a:p>
            <a:pPr marL="742950" lvl="2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 значимых заболеваниях </a:t>
            </a:r>
          </a:p>
          <a:p>
            <a:pPr marL="742950" lvl="2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наследственных заболеваниях</a:t>
            </a:r>
          </a:p>
          <a:p>
            <a:pPr marL="742950" lvl="2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острых заболеваниях органов дыхания у детей</a:t>
            </a:r>
          </a:p>
          <a:p>
            <a:pPr>
              <a:spcBef>
                <a:spcPts val="0"/>
              </a:spcBef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2. Обеспечение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специализированным питанием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(дети, больные фенилкетонурией)</a:t>
            </a:r>
          </a:p>
        </p:txBody>
      </p:sp>
      <p:cxnSp>
        <p:nvCxnSpPr>
          <p:cNvPr id="4" name="Соединитель: уступ 3">
            <a:extLst>
              <a:ext uri="{FF2B5EF4-FFF2-40B4-BE49-F238E27FC236}">
                <a16:creationId xmlns:a16="http://schemas.microsoft.com/office/drawing/2014/main" id="{0167CA2F-7FF4-40E4-9003-63957EBE96DA}"/>
              </a:ext>
            </a:extLst>
          </p:cNvPr>
          <p:cNvCxnSpPr>
            <a:cxnSpLocks/>
            <a:stCxn id="21" idx="3"/>
            <a:endCxn id="5" idx="3"/>
          </p:cNvCxnSpPr>
          <p:nvPr/>
        </p:nvCxnSpPr>
        <p:spPr>
          <a:xfrm>
            <a:off x="4871865" y="2242298"/>
            <a:ext cx="12700" cy="2275128"/>
          </a:xfrm>
          <a:prstGeom prst="bentConnector3">
            <a:avLst>
              <a:gd name="adj1" fmla="val 1800000"/>
            </a:avLst>
          </a:prstGeom>
          <a:ln w="28575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Соединитель: уступ 11">
            <a:extLst>
              <a:ext uri="{FF2B5EF4-FFF2-40B4-BE49-F238E27FC236}">
                <a16:creationId xmlns:a16="http://schemas.microsoft.com/office/drawing/2014/main" id="{870D64E9-7F05-43B4-9524-9D95EF0FC55F}"/>
              </a:ext>
            </a:extLst>
          </p:cNvPr>
          <p:cNvCxnSpPr>
            <a:cxnSpLocks/>
            <a:stCxn id="21" idx="3"/>
            <a:endCxn id="66" idx="1"/>
          </p:cNvCxnSpPr>
          <p:nvPr/>
        </p:nvCxnSpPr>
        <p:spPr>
          <a:xfrm>
            <a:off x="4871865" y="2242298"/>
            <a:ext cx="2376261" cy="137243"/>
          </a:xfrm>
          <a:prstGeom prst="bentConnector3">
            <a:avLst>
              <a:gd name="adj1" fmla="val 66903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id="{ED733C40-8075-4E7B-86F0-CAB9A6CA38D3}"/>
              </a:ext>
            </a:extLst>
          </p:cNvPr>
          <p:cNvSpPr txBox="1">
            <a:spLocks/>
          </p:cNvSpPr>
          <p:nvPr/>
        </p:nvSpPr>
        <p:spPr>
          <a:xfrm>
            <a:off x="1352483" y="160217"/>
            <a:ext cx="792088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Амбулаторное лекарственное обеспечение в ГОБМП и ОСМС</a:t>
            </a:r>
          </a:p>
        </p:txBody>
      </p:sp>
      <p:pic>
        <p:nvPicPr>
          <p:cNvPr id="26" name="Picture 2" descr="Related image">
            <a:extLst>
              <a:ext uri="{FF2B5EF4-FFF2-40B4-BE49-F238E27FC236}">
                <a16:creationId xmlns:a16="http://schemas.microsoft.com/office/drawing/2014/main" id="{0F58B22A-B1CA-4997-B515-9A3A8A12B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0070C0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55" y="117286"/>
            <a:ext cx="697825" cy="60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586F984-4E3A-4D79-BB33-677586A941F6}"/>
              </a:ext>
            </a:extLst>
          </p:cNvPr>
          <p:cNvSpPr/>
          <p:nvPr/>
        </p:nvSpPr>
        <p:spPr>
          <a:xfrm>
            <a:off x="6744072" y="5108462"/>
            <a:ext cx="4392489" cy="10257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Непрерывность помощи больным хроническими заболеваниями, подлежащими диспансерному наблюдению, социально-значимыми заболеваниями</a:t>
            </a:r>
          </a:p>
        </p:txBody>
      </p:sp>
    </p:spTree>
    <p:extLst>
      <p:ext uri="{BB962C8B-B14F-4D97-AF65-F5344CB8AC3E}">
        <p14:creationId xmlns:p14="http://schemas.microsoft.com/office/powerpoint/2010/main" val="270368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1343472" y="130638"/>
            <a:ext cx="792088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err="1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Стационарозамещающая</a:t>
            </a: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 помощь в ГОБМП и ОСМС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1270B35-1FBC-4FB6-A329-0E63D377E81A}"/>
              </a:ext>
            </a:extLst>
          </p:cNvPr>
          <p:cNvCxnSpPr/>
          <p:nvPr/>
        </p:nvCxnSpPr>
        <p:spPr>
          <a:xfrm>
            <a:off x="599952" y="764704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Syringe blue icon">
            <a:extLst>
              <a:ext uri="{FF2B5EF4-FFF2-40B4-BE49-F238E27FC236}">
                <a16:creationId xmlns:a16="http://schemas.microsoft.com/office/drawing/2014/main" id="{82782D50-A711-4986-B7C0-738E5067D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08" y="118687"/>
            <a:ext cx="577552" cy="57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D926496C-2184-4845-85BE-91933340AA26}"/>
              </a:ext>
            </a:extLst>
          </p:cNvPr>
          <p:cNvSpPr/>
          <p:nvPr/>
        </p:nvSpPr>
        <p:spPr>
          <a:xfrm>
            <a:off x="7248127" y="1131795"/>
            <a:ext cx="4392489" cy="439594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F587B403-FF2B-4560-8958-35AEFE77CF88}"/>
              </a:ext>
            </a:extLst>
          </p:cNvPr>
          <p:cNvSpPr/>
          <p:nvPr/>
        </p:nvSpPr>
        <p:spPr>
          <a:xfrm>
            <a:off x="480169" y="2809515"/>
            <a:ext cx="4392490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(предлагаемый подход)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4EED47A-DB00-4EEE-BB01-0A69E84EFE26}"/>
              </a:ext>
            </a:extLst>
          </p:cNvPr>
          <p:cNvSpPr/>
          <p:nvPr/>
        </p:nvSpPr>
        <p:spPr>
          <a:xfrm>
            <a:off x="479376" y="3327504"/>
            <a:ext cx="4392489" cy="15358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основных хронических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заболеваний, подлежащих динамическому наблюдению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(25 групп заболеваний)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социально-значимых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заболеваний  (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туберкулез, ВИЧ-инфекция, психические расстройства и расстройства поведения, злокачественные новообразования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Гемо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диализ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перитонеальный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диализ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Помощь в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приемных отделениях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круглосуточных стационаров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3880380-A511-411C-A4AC-84573D606963}"/>
              </a:ext>
            </a:extLst>
          </p:cNvPr>
          <p:cNvSpPr/>
          <p:nvPr/>
        </p:nvSpPr>
        <p:spPr>
          <a:xfrm>
            <a:off x="7248126" y="1661535"/>
            <a:ext cx="4392489" cy="21324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87313"/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острых и хронических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заболеваний </a:t>
            </a:r>
          </a:p>
          <a:p>
            <a:pPr marL="87313"/>
            <a:r>
              <a:rPr lang="ru-RU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(за исключением основных хронических</a:t>
            </a:r>
            <a:r>
              <a:rPr lang="ru-RU" sz="1200" b="1" i="1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заболеваний, подлежащих динамическому наблюдению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), в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т.ч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.:</a:t>
            </a:r>
          </a:p>
          <a:p>
            <a:pPr marL="444500" indent="-265113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заболеваний для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преимущественного лечения в дневном стационаре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, по перечню, определенному МЗ РК</a:t>
            </a:r>
          </a:p>
          <a:p>
            <a:pPr marL="444500" indent="-265113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Плановые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амбулаторные хирургические операции и манипуляции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, по перечню заболеваний преимущественного лечения в дневном стационаре, определенному МЗ РК</a:t>
            </a:r>
            <a:endParaRPr lang="ru-RU" sz="11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17853DF7-CA32-4796-BFFE-18E515D28A48}"/>
              </a:ext>
            </a:extLst>
          </p:cNvPr>
          <p:cNvSpPr/>
          <p:nvPr/>
        </p:nvSpPr>
        <p:spPr>
          <a:xfrm>
            <a:off x="479376" y="1124744"/>
            <a:ext cx="4392490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(текущая редакция)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0C204B9-9C18-4640-BE8F-39401BD95D3F}"/>
              </a:ext>
            </a:extLst>
          </p:cNvPr>
          <p:cNvSpPr/>
          <p:nvPr/>
        </p:nvSpPr>
        <p:spPr>
          <a:xfrm>
            <a:off x="479376" y="1652407"/>
            <a:ext cx="4392489" cy="9410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algn="ctr" fontAlgn="base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всех заболеваний</a:t>
            </a:r>
          </a:p>
        </p:txBody>
      </p: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61E4BDE8-BC05-4385-9FCF-F3FEFF3632E0}"/>
              </a:ext>
            </a:extLst>
          </p:cNvPr>
          <p:cNvCxnSpPr>
            <a:cxnSpLocks/>
            <a:stCxn id="26" idx="3"/>
            <a:endCxn id="23" idx="3"/>
          </p:cNvCxnSpPr>
          <p:nvPr/>
        </p:nvCxnSpPr>
        <p:spPr>
          <a:xfrm>
            <a:off x="4871865" y="2122949"/>
            <a:ext cx="12700" cy="1972469"/>
          </a:xfrm>
          <a:prstGeom prst="bentConnector3">
            <a:avLst>
              <a:gd name="adj1" fmla="val 3549535"/>
            </a:avLst>
          </a:prstGeom>
          <a:ln w="28575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Соединитель: уступ 27">
            <a:extLst>
              <a:ext uri="{FF2B5EF4-FFF2-40B4-BE49-F238E27FC236}">
                <a16:creationId xmlns:a16="http://schemas.microsoft.com/office/drawing/2014/main" id="{A1B5D450-5F99-4B05-8E20-0D2991B6B6AB}"/>
              </a:ext>
            </a:extLst>
          </p:cNvPr>
          <p:cNvCxnSpPr>
            <a:cxnSpLocks/>
            <a:stCxn id="26" idx="3"/>
            <a:endCxn id="24" idx="1"/>
          </p:cNvCxnSpPr>
          <p:nvPr/>
        </p:nvCxnSpPr>
        <p:spPr>
          <a:xfrm>
            <a:off x="4871865" y="2122949"/>
            <a:ext cx="2376261" cy="604803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602205E7-0311-4D09-B87E-D57637FC97C9}"/>
              </a:ext>
            </a:extLst>
          </p:cNvPr>
          <p:cNvSpPr/>
          <p:nvPr/>
        </p:nvSpPr>
        <p:spPr>
          <a:xfrm>
            <a:off x="7248128" y="4849743"/>
            <a:ext cx="4392489" cy="10257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непрерывности помощи больным хроническими заболеваниями, подлежащими динамическому наблюдению, социально-значимыми заболеваниями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доступности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помощи</a:t>
            </a:r>
          </a:p>
        </p:txBody>
      </p:sp>
    </p:spTree>
    <p:extLst>
      <p:ext uri="{BB962C8B-B14F-4D97-AF65-F5344CB8AC3E}">
        <p14:creationId xmlns:p14="http://schemas.microsoft.com/office/powerpoint/2010/main" val="2516320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1343472" y="130638"/>
            <a:ext cx="792088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Стационарная помощь в ГОБМП и ОСМС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1270B35-1FBC-4FB6-A329-0E63D377E81A}"/>
              </a:ext>
            </a:extLst>
          </p:cNvPr>
          <p:cNvCxnSpPr/>
          <p:nvPr/>
        </p:nvCxnSpPr>
        <p:spPr>
          <a:xfrm>
            <a:off x="599952" y="764704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2" descr="Похожее изображение">
            <a:extLst>
              <a:ext uri="{FF2B5EF4-FFF2-40B4-BE49-F238E27FC236}">
                <a16:creationId xmlns:a16="http://schemas.microsoft.com/office/drawing/2014/main" id="{42DAAB86-10CE-4036-B534-86296806D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6448" y="18840"/>
            <a:ext cx="737023" cy="693786"/>
          </a:xfrm>
          <a:prstGeom prst="rect">
            <a:avLst/>
          </a:prstGeom>
          <a:noFill/>
        </p:spPr>
      </p:pic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27256EFB-D8CF-41E6-9CF6-F64444C841F1}"/>
              </a:ext>
            </a:extLst>
          </p:cNvPr>
          <p:cNvSpPr/>
          <p:nvPr/>
        </p:nvSpPr>
        <p:spPr>
          <a:xfrm>
            <a:off x="7248127" y="1131795"/>
            <a:ext cx="4392489" cy="439594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6803E253-3868-4C3B-B668-FD12C9C6A072}"/>
              </a:ext>
            </a:extLst>
          </p:cNvPr>
          <p:cNvSpPr/>
          <p:nvPr/>
        </p:nvSpPr>
        <p:spPr>
          <a:xfrm>
            <a:off x="480169" y="2627907"/>
            <a:ext cx="4392490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(предлагаемый подход)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AFC0F36-331C-4BB1-A99A-ED4A3EB3BC6B}"/>
              </a:ext>
            </a:extLst>
          </p:cNvPr>
          <p:cNvSpPr/>
          <p:nvPr/>
        </p:nvSpPr>
        <p:spPr>
          <a:xfrm>
            <a:off x="479376" y="3145896"/>
            <a:ext cx="4392489" cy="1967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Госпитализация по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экстренным показаниям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(все категории граждан)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Плановая стационарная помощь при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основных хронических заболеваниях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, подлежащих динамическому наблюдению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  (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туберкулез, ВИЧ-инфекция, психические расстройства и расстройства поведения, злокачественные новообразования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инфекционных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заболеваний,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представляющих опасность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для окружающих, по перечню МЗ РК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707B0255-CC82-406D-A303-2A335CFD84C2}"/>
              </a:ext>
            </a:extLst>
          </p:cNvPr>
          <p:cNvSpPr/>
          <p:nvPr/>
        </p:nvSpPr>
        <p:spPr>
          <a:xfrm>
            <a:off x="7248126" y="1661535"/>
            <a:ext cx="4392489" cy="14843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Плановая госпитализация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в стационар застрахованным гражданам, за исключением заболеваний/показаний для ГОБМП (неврологические, эндокринные, наследственные б-ни, пороки развития, болезни сосудов, костей, суставов, последствия травм, некоторые нарушения обмена и т.д.) 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A6C940F3-C2B2-46DE-9CDD-2B5E580EB6D3}"/>
              </a:ext>
            </a:extLst>
          </p:cNvPr>
          <p:cNvSpPr/>
          <p:nvPr/>
        </p:nvSpPr>
        <p:spPr>
          <a:xfrm>
            <a:off x="479376" y="1124744"/>
            <a:ext cx="4392490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(текущая редакция)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37BA4AD-F5F9-46BD-A636-8FA60293C83C}"/>
              </a:ext>
            </a:extLst>
          </p:cNvPr>
          <p:cNvSpPr/>
          <p:nvPr/>
        </p:nvSpPr>
        <p:spPr>
          <a:xfrm>
            <a:off x="479376" y="1652407"/>
            <a:ext cx="4392489" cy="6516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algn="ctr" fontAlgn="base"/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Лечение всех заболеваний по плановым и экстренным показаниям</a:t>
            </a:r>
          </a:p>
        </p:txBody>
      </p: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4E29D0A0-E173-4DBD-971F-F7DAD7C8AB11}"/>
              </a:ext>
            </a:extLst>
          </p:cNvPr>
          <p:cNvCxnSpPr>
            <a:cxnSpLocks/>
            <a:stCxn id="26" idx="3"/>
            <a:endCxn id="23" idx="3"/>
          </p:cNvCxnSpPr>
          <p:nvPr/>
        </p:nvCxnSpPr>
        <p:spPr>
          <a:xfrm>
            <a:off x="4871865" y="1978248"/>
            <a:ext cx="12700" cy="2151586"/>
          </a:xfrm>
          <a:prstGeom prst="bentConnector3">
            <a:avLst>
              <a:gd name="adj1" fmla="val 4020559"/>
            </a:avLst>
          </a:prstGeom>
          <a:ln w="28575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Соединитель: уступ 27">
            <a:extLst>
              <a:ext uri="{FF2B5EF4-FFF2-40B4-BE49-F238E27FC236}">
                <a16:creationId xmlns:a16="http://schemas.microsoft.com/office/drawing/2014/main" id="{4F96BE28-BAE3-4472-8CD0-F2A7CE635C84}"/>
              </a:ext>
            </a:extLst>
          </p:cNvPr>
          <p:cNvCxnSpPr>
            <a:cxnSpLocks/>
            <a:stCxn id="26" idx="3"/>
            <a:endCxn id="24" idx="1"/>
          </p:cNvCxnSpPr>
          <p:nvPr/>
        </p:nvCxnSpPr>
        <p:spPr>
          <a:xfrm>
            <a:off x="4871865" y="1978248"/>
            <a:ext cx="2376261" cy="425468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7F3A003F-C89C-4247-A894-89B1456492AA}"/>
              </a:ext>
            </a:extLst>
          </p:cNvPr>
          <p:cNvSpPr/>
          <p:nvPr/>
        </p:nvSpPr>
        <p:spPr>
          <a:xfrm>
            <a:off x="7248128" y="4293097"/>
            <a:ext cx="4392489" cy="16286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 ГОБМП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Непрерывность помощи больным хроническими заболеваниями, подлежащими динамическому наблюдению, социально-значимыми заболеваниями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Помощь в экстренных ситуациях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</a:t>
            </a:r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доступности и качества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плановой стационарной помощи за счет увеличения объем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помощи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116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479376" y="130622"/>
            <a:ext cx="7920881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Паллиативная помощь и сестринский уход;</a:t>
            </a:r>
          </a:p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Восстановительное лечение и медицинская реабилитация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1270B35-1FBC-4FB6-A329-0E63D377E81A}"/>
              </a:ext>
            </a:extLst>
          </p:cNvPr>
          <p:cNvCxnSpPr/>
          <p:nvPr/>
        </p:nvCxnSpPr>
        <p:spPr>
          <a:xfrm>
            <a:off x="599952" y="836712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50" descr="Картинки по запросу Rehabilitation treatment symbol">
            <a:extLst>
              <a:ext uri="{FF2B5EF4-FFF2-40B4-BE49-F238E27FC236}">
                <a16:creationId xmlns:a16="http://schemas.microsoft.com/office/drawing/2014/main" id="{F550151C-7D5A-4223-BD8A-0F91576FF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195" y="1118361"/>
            <a:ext cx="533075" cy="51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Wheelchair blue icon">
            <a:extLst>
              <a:ext uri="{FF2B5EF4-FFF2-40B4-BE49-F238E27FC236}">
                <a16:creationId xmlns:a16="http://schemas.microsoft.com/office/drawing/2014/main" id="{E5B907F4-4869-4C2B-BBAC-17C447239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52" y="3028494"/>
            <a:ext cx="415108" cy="41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3C505CF5-5313-4789-AB18-FFF78808D748}"/>
              </a:ext>
            </a:extLst>
          </p:cNvPr>
          <p:cNvSpPr/>
          <p:nvPr/>
        </p:nvSpPr>
        <p:spPr>
          <a:xfrm>
            <a:off x="7968208" y="1175216"/>
            <a:ext cx="3672408" cy="439594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EAE803FF-05C8-455A-B7B9-0AD2FBFD4B3C}"/>
              </a:ext>
            </a:extLst>
          </p:cNvPr>
          <p:cNvSpPr/>
          <p:nvPr/>
        </p:nvSpPr>
        <p:spPr>
          <a:xfrm>
            <a:off x="1127447" y="3031368"/>
            <a:ext cx="3745211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(предлагаемый подход)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54763AB-4D57-4D47-953E-865B0E0F413A}"/>
              </a:ext>
            </a:extLst>
          </p:cNvPr>
          <p:cNvSpPr/>
          <p:nvPr/>
        </p:nvSpPr>
        <p:spPr>
          <a:xfrm>
            <a:off x="479376" y="3549357"/>
            <a:ext cx="4392489" cy="1967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Медицинская реабилитация лицам,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перенесшим туберкулез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Паллиативная помощь:</a:t>
            </a:r>
          </a:p>
          <a:p>
            <a:pPr marL="358775" lvl="1" indent="-179388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больным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туберкулезом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(группа 1Г)</a:t>
            </a:r>
          </a:p>
          <a:p>
            <a:pPr marL="358775" lvl="1" indent="-179388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больным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онкологическими заболеваниями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(группа 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IV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  <a:p>
            <a:pPr marL="358775" lvl="1" indent="-179388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заболевания в терминальной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стадии </a:t>
            </a:r>
            <a:r>
              <a:rPr lang="ru-RU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(декомпенсация ХПН, </a:t>
            </a:r>
            <a:r>
              <a:rPr lang="ru-RU" sz="12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ХПечН</a:t>
            </a:r>
            <a:r>
              <a:rPr lang="ru-RU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, ХСН, ХЛН), СПИД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III-IV </a:t>
            </a:r>
            <a:r>
              <a:rPr lang="ru-RU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стадии</a:t>
            </a:r>
          </a:p>
          <a:p>
            <a:pPr marL="358775" lvl="1" indent="-179388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лицам полностью или частично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неспособным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к самообслуживанию,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нуждающимся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в постоянном уходе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0D148A5D-03EB-4FAB-8BC2-BC56F98E1D11}"/>
              </a:ext>
            </a:extLst>
          </p:cNvPr>
          <p:cNvSpPr/>
          <p:nvPr/>
        </p:nvSpPr>
        <p:spPr>
          <a:xfrm>
            <a:off x="7248126" y="1704956"/>
            <a:ext cx="4392489" cy="14843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Медицинская реабилитация (2 и 3 этап) взрослым и детям в специализированных центрах (отделениях реабилитации) (по перечню заболеваний, определенных МЗ РК ) </a:t>
            </a:r>
          </a:p>
          <a:p>
            <a:pPr marL="342900" indent="-342900">
              <a:buFontTx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Медицинская реабилитация для детей и инвалидов, в амбулаторных условиях и санаториях, 1 раз в год (по перечню заболеваний, определенных МЗ РК)</a:t>
            </a:r>
            <a:endParaRPr lang="ru-RU" sz="12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68D96FEE-3BB0-4CEA-AC0F-5A061D8586BA}"/>
              </a:ext>
            </a:extLst>
          </p:cNvPr>
          <p:cNvSpPr/>
          <p:nvPr/>
        </p:nvSpPr>
        <p:spPr>
          <a:xfrm>
            <a:off x="479376" y="1168165"/>
            <a:ext cx="4392490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(текущая редакция)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4F7B8F40-E9AF-410D-AED4-71C335730A9C}"/>
              </a:ext>
            </a:extLst>
          </p:cNvPr>
          <p:cNvSpPr/>
          <p:nvPr/>
        </p:nvSpPr>
        <p:spPr>
          <a:xfrm>
            <a:off x="479376" y="1695827"/>
            <a:ext cx="4392489" cy="8697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Восстановительное лечение и медицинская реабилитация в соответствии со стандартом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Паллиативная помощь и сестринский уход отдельным категориям граждан</a:t>
            </a:r>
          </a:p>
          <a:p>
            <a:pPr algn="ctr" fontAlgn="base"/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8" name="Соединитель: уступ 27">
            <a:extLst>
              <a:ext uri="{FF2B5EF4-FFF2-40B4-BE49-F238E27FC236}">
                <a16:creationId xmlns:a16="http://schemas.microsoft.com/office/drawing/2014/main" id="{B375FA53-2DF0-460F-B8C7-248539B29651}"/>
              </a:ext>
            </a:extLst>
          </p:cNvPr>
          <p:cNvCxnSpPr>
            <a:cxnSpLocks/>
            <a:stCxn id="27" idx="3"/>
            <a:endCxn id="24" idx="3"/>
          </p:cNvCxnSpPr>
          <p:nvPr/>
        </p:nvCxnSpPr>
        <p:spPr>
          <a:xfrm>
            <a:off x="4871865" y="2130700"/>
            <a:ext cx="12700" cy="2402595"/>
          </a:xfrm>
          <a:prstGeom prst="bentConnector3">
            <a:avLst>
              <a:gd name="adj1" fmla="val 1800000"/>
            </a:avLst>
          </a:prstGeom>
          <a:ln w="28575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Соединитель: уступ 28">
            <a:extLst>
              <a:ext uri="{FF2B5EF4-FFF2-40B4-BE49-F238E27FC236}">
                <a16:creationId xmlns:a16="http://schemas.microsoft.com/office/drawing/2014/main" id="{04F70480-3D08-4C6C-A297-5BA1BCB2D95A}"/>
              </a:ext>
            </a:extLst>
          </p:cNvPr>
          <p:cNvCxnSpPr>
            <a:cxnSpLocks/>
            <a:stCxn id="27" idx="3"/>
            <a:endCxn id="25" idx="1"/>
          </p:cNvCxnSpPr>
          <p:nvPr/>
        </p:nvCxnSpPr>
        <p:spPr>
          <a:xfrm>
            <a:off x="4871865" y="2130700"/>
            <a:ext cx="2376261" cy="316437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EC309FF-717D-4539-9403-EF1FCE5017D6}"/>
              </a:ext>
            </a:extLst>
          </p:cNvPr>
          <p:cNvSpPr/>
          <p:nvPr/>
        </p:nvSpPr>
        <p:spPr>
          <a:xfrm>
            <a:off x="6888088" y="4293096"/>
            <a:ext cx="4392489" cy="13843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 ГОБМП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Непрерывность помощи при туберкулезе, некоторых хронических заболеваниях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Помощь в трудных жизненных ситуациях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Солидарная ответственность за оплату услуг восстановительного лечения при хронических заболеваниях, подлежащих динамическому наблюдению</a:t>
            </a:r>
          </a:p>
        </p:txBody>
      </p:sp>
    </p:spTree>
    <p:extLst>
      <p:ext uri="{BB962C8B-B14F-4D97-AF65-F5344CB8AC3E}">
        <p14:creationId xmlns:p14="http://schemas.microsoft.com/office/powerpoint/2010/main" val="3388538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04" y="188641"/>
            <a:ext cx="11481131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Ожидаемые результаты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Arial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9D1C-88BD-4366-BB4B-E06898D4069E}" type="slidenum">
              <a:rPr lang="ru-RU" smtClean="0"/>
              <a:pPr/>
              <a:t>14</a:t>
            </a:fld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504403" y="908720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Дата 1">
            <a:extLst>
              <a:ext uri="{FF2B5EF4-FFF2-40B4-BE49-F238E27FC236}">
                <a16:creationId xmlns:a16="http://schemas.microsoft.com/office/drawing/2014/main" id="{3655FF98-C2E7-4B06-900D-60CEDD8C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FCF8-8149-4479-8530-149A6558FFE5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1781C99-3F16-41AC-8DA0-129FC0EBD8FE}"/>
              </a:ext>
            </a:extLst>
          </p:cNvPr>
          <p:cNvSpPr/>
          <p:nvPr/>
        </p:nvSpPr>
        <p:spPr>
          <a:xfrm>
            <a:off x="504404" y="1124744"/>
            <a:ext cx="5303565" cy="2304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ГОСУДАРСТВА 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Определены четкие пределы обязательств государства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эффективности медицинской помощи за счет </a:t>
            </a:r>
          </a:p>
          <a:p>
            <a:pPr marL="742932" lvl="1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влияния на показатели смертности и инвалидизации населения от основных хронических неинфекционных заболеваний;</a:t>
            </a:r>
          </a:p>
          <a:p>
            <a:pPr marL="742932" lvl="1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повышения доступности более экономичной и малозатратной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стационарозамещающей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помощи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Контроль над социально-значимыми и основными инфекционными заболеваниями 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Полный охват населения минимальным объемом медицинской помощи  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медицинской грамотности граждан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BD835D1-0B44-414C-A6A8-225D9E465164}"/>
              </a:ext>
            </a:extLst>
          </p:cNvPr>
          <p:cNvSpPr/>
          <p:nvPr/>
        </p:nvSpPr>
        <p:spPr>
          <a:xfrm>
            <a:off x="6023993" y="1124744"/>
            <a:ext cx="5428835" cy="23042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ГРАЖДАН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Существенное повышение доступности:</a:t>
            </a:r>
          </a:p>
          <a:p>
            <a:pPr marL="742932" lvl="1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консультативно-диагностической помощи;</a:t>
            </a:r>
          </a:p>
          <a:p>
            <a:pPr marL="742932" lvl="1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реабилитационной и восстановительной помощи</a:t>
            </a:r>
          </a:p>
          <a:p>
            <a:pPr marL="742932" lvl="1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амбулаторно-лекарственного обеспечения 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качества медицинских услуг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Снижение «карманных» расходов за медицинские услуги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навыков самоконтроля состояния здоровья 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информированности граждан о собственных правах и обязанностях в вопросах ГОБМП и ОСМС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0E38397-FD62-4061-8CA5-80EB4D68E163}"/>
              </a:ext>
            </a:extLst>
          </p:cNvPr>
          <p:cNvSpPr/>
          <p:nvPr/>
        </p:nvSpPr>
        <p:spPr>
          <a:xfrm>
            <a:off x="504404" y="3679643"/>
            <a:ext cx="5303565" cy="23042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МЕДИЦИНСКИХ РАБОТНИКОВ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Снижение излишней нагрузки на специалистов ПМСП, а также экстренных медицинских служб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Четко определенные объемы оказания медицинской помощи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Возможность повышения уровня оплаты труда и конкурентоспособности специалистов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профессиональных компетенций 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трудовой мобильности между уровнями медицинской помощи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08AAE8F-C963-40B8-B212-D9C1981D54AA}"/>
              </a:ext>
            </a:extLst>
          </p:cNvPr>
          <p:cNvSpPr/>
          <p:nvPr/>
        </p:nvSpPr>
        <p:spPr>
          <a:xfrm>
            <a:off x="6023994" y="3679643"/>
            <a:ext cx="5428833" cy="23042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МЕДИЦИНСКИХ ОРГАНИЗАЦИЙ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прозрачности рынка медицинских услуг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Понятность и предсказуемость политики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Усиление конкуренции между участниками рынка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Совершенствование системы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тарифообразования</a:t>
            </a: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44" indent="-285744">
              <a:buFont typeface="Wingdings" panose="05000000000000000000" pitchFamily="2" charset="2"/>
              <a:buChar char="ü"/>
            </a:pP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4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331" y="250896"/>
            <a:ext cx="11178632" cy="35231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Глобальный тренд: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charset="0"/>
              </a:rPr>
              <a:t>обеспечение всеобщего охвата и управление хроническими неинфекционными заболеваниями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Arial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00331" y="836712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cxnSpLocks/>
          </p:cNvCxnSpPr>
          <p:nvPr/>
        </p:nvCxnSpPr>
        <p:spPr>
          <a:xfrm>
            <a:off x="606000" y="2852936"/>
            <a:ext cx="4590517" cy="0"/>
          </a:xfrm>
          <a:prstGeom prst="line">
            <a:avLst/>
          </a:prstGeom>
          <a:ln w="19050">
            <a:solidFill>
              <a:srgbClr val="002673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Блок-схема: документ 56"/>
          <p:cNvSpPr/>
          <p:nvPr/>
        </p:nvSpPr>
        <p:spPr>
          <a:xfrm>
            <a:off x="5375920" y="1070218"/>
            <a:ext cx="6336704" cy="2358783"/>
          </a:xfrm>
          <a:prstGeom prst="flowChartDocument">
            <a:avLst/>
          </a:prstGeom>
          <a:solidFill>
            <a:srgbClr val="F2F2F2"/>
          </a:solidFill>
          <a:ln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«Следует переходить от малоэффективной и затратной для государства диспансеризации </a:t>
            </a:r>
            <a:r>
              <a:rPr lang="ru-RU" sz="1500" b="1" i="1" dirty="0">
                <a:solidFill>
                  <a:srgbClr val="00267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 управлению основными хроническими заболеваниями</a:t>
            </a:r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 с применением дистанционной диагностики, а также амбулаторного лечения…</a:t>
            </a:r>
          </a:p>
          <a:p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Нужно </a:t>
            </a:r>
            <a:r>
              <a:rPr lang="ru-RU" sz="1500" b="1" i="1" dirty="0">
                <a:solidFill>
                  <a:srgbClr val="00267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разработать новую модель ГОБМП, определив четкие границы обязательств государства.</a:t>
            </a:r>
          </a:p>
          <a:p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Услуги, не гарантированные государством, население сможет получать, став участником ОСМС или через добровольное медицинское страхование, а также </a:t>
            </a:r>
            <a:r>
              <a:rPr lang="ru-RU" sz="1500" i="1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сооплату</a:t>
            </a:r>
            <a:r>
              <a:rPr lang="ru-RU" sz="15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  <a:r>
              <a:rPr lang="ru-RU" sz="1500" i="1" dirty="0">
                <a:latin typeface="Arial Narrow" panose="020B060602020203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6D1E26A-335F-449D-976D-EFE94D507CE8}"/>
              </a:ext>
            </a:extLst>
          </p:cNvPr>
          <p:cNvSpPr/>
          <p:nvPr/>
        </p:nvSpPr>
        <p:spPr>
          <a:xfrm>
            <a:off x="479376" y="1646502"/>
            <a:ext cx="47171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dk1"/>
                </a:solidFill>
                <a:latin typeface="Arial Narrow" panose="020B0606020202030204" pitchFamily="34" charset="0"/>
              </a:rPr>
              <a:t>Послание Президента Республики Казахстан Н. Назарбаева народу Казахстана, 10 января 2018 г.  «Новые возможности развития в условиях четвертой промышленной революции»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AE642C0-11AA-416A-9102-D066B79F648D}"/>
              </a:ext>
            </a:extLst>
          </p:cNvPr>
          <p:cNvSpPr txBox="1"/>
          <p:nvPr/>
        </p:nvSpPr>
        <p:spPr>
          <a:xfrm>
            <a:off x="467845" y="3764853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Глобальная политическая декларация ООН по профилактике неинфекционных заболеваний (2011 г.)</a:t>
            </a:r>
          </a:p>
          <a:p>
            <a:pPr fontAlgn="base"/>
            <a:endParaRPr lang="ru-RU" sz="16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D117772F-C758-41B1-944D-7AD2242FCCB3}"/>
              </a:ext>
            </a:extLst>
          </p:cNvPr>
          <p:cNvCxnSpPr>
            <a:cxnSpLocks/>
          </p:cNvCxnSpPr>
          <p:nvPr/>
        </p:nvCxnSpPr>
        <p:spPr>
          <a:xfrm>
            <a:off x="600332" y="4725144"/>
            <a:ext cx="4571097" cy="0"/>
          </a:xfrm>
          <a:prstGeom prst="line">
            <a:avLst/>
          </a:prstGeom>
          <a:ln w="19050">
            <a:solidFill>
              <a:srgbClr val="002673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Блок-схема: документ 47">
            <a:extLst>
              <a:ext uri="{FF2B5EF4-FFF2-40B4-BE49-F238E27FC236}">
                <a16:creationId xmlns:a16="http://schemas.microsoft.com/office/drawing/2014/main" id="{FE7CCC11-21B4-4C26-AB38-EF488D7D315B}"/>
              </a:ext>
            </a:extLst>
          </p:cNvPr>
          <p:cNvSpPr/>
          <p:nvPr/>
        </p:nvSpPr>
        <p:spPr>
          <a:xfrm>
            <a:off x="4007768" y="5027368"/>
            <a:ext cx="6408712" cy="1656184"/>
          </a:xfrm>
          <a:prstGeom prst="flowChartDocument">
            <a:avLst/>
          </a:prstGeom>
          <a:solidFill>
            <a:srgbClr val="F2F2F2"/>
          </a:solidFill>
          <a:ln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Всеобщий охват медико-санитарными услугами обеспечивает: </a:t>
            </a:r>
          </a:p>
          <a:p>
            <a:pPr marL="285744" indent="-285744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доступ к основным качественным медико-санитарным услугам; </a:t>
            </a:r>
          </a:p>
          <a:p>
            <a:pPr marL="285744" indent="-285744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доступ к безопасным, эффективным и приемлемым по стоимости основным лекарственным средствам и вакцинам, и</a:t>
            </a:r>
          </a:p>
          <a:p>
            <a:pPr marL="285744" indent="-285744" fontAlgn="base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защиту от финансового риска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8" name="Picture 4" descr="ÐÐ°ÑÑÐ¸Ð½ÐºÐ¸ Ð¿Ð¾ Ð·Ð°Ð¿ÑÐ¾ÑÑ Ð·Ð½Ð°ÑÐ¾Ðº Ð²Ð¾Ð·">
            <a:extLst>
              <a:ext uri="{FF2B5EF4-FFF2-40B4-BE49-F238E27FC236}">
                <a16:creationId xmlns:a16="http://schemas.microsoft.com/office/drawing/2014/main" id="{0D9ECEFC-6A09-468F-8314-C107CE12C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00" y="5249005"/>
            <a:ext cx="2376264" cy="713039"/>
          </a:xfrm>
          <a:prstGeom prst="rect">
            <a:avLst/>
          </a:prstGeom>
          <a:solidFill>
            <a:srgbClr val="F2F2F2"/>
          </a:solidFill>
        </p:spPr>
      </p:pic>
      <p:sp>
        <p:nvSpPr>
          <p:cNvPr id="52" name="Блок-схема: документ 51">
            <a:extLst>
              <a:ext uri="{FF2B5EF4-FFF2-40B4-BE49-F238E27FC236}">
                <a16:creationId xmlns:a16="http://schemas.microsoft.com/office/drawing/2014/main" id="{D566C806-8419-4FC1-B908-932C9D120C4C}"/>
              </a:ext>
            </a:extLst>
          </p:cNvPr>
          <p:cNvSpPr/>
          <p:nvPr/>
        </p:nvSpPr>
        <p:spPr>
          <a:xfrm>
            <a:off x="5436398" y="3699858"/>
            <a:ext cx="6332116" cy="1114469"/>
          </a:xfrm>
          <a:prstGeom prst="flowChartDocument">
            <a:avLst/>
          </a:prstGeom>
          <a:solidFill>
            <a:srgbClr val="F2F2F2"/>
          </a:solidFill>
          <a:ln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Всеобщий охват медико-санитарными услугами к 2030 г. </a:t>
            </a:r>
          </a:p>
          <a:p>
            <a:pPr fontAlgn="base"/>
            <a:r>
              <a:rPr lang="ru-RU" sz="16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рамках Целей в области устойчивого развития 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1145C4-FD7E-4AF2-BA45-986BF927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DEE7-719A-49A2-BC30-5D34C44D7448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6D144D-0F14-41DB-A519-7FE08A71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37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8BDDAE6-4250-405A-907D-4FA7272E9C0B}"/>
              </a:ext>
            </a:extLst>
          </p:cNvPr>
          <p:cNvCxnSpPr/>
          <p:nvPr/>
        </p:nvCxnSpPr>
        <p:spPr>
          <a:xfrm>
            <a:off x="590149" y="947415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CA5238D-E664-4809-BB7B-C2E3598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48" y="280333"/>
            <a:ext cx="11552825" cy="387803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Демографические тренды: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рост продолжительности жизни, изменение половозрастного состава населения, высокое давление хронических неинфекционных заболеваний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E1A42A-442A-41EA-9342-974A3864D159}"/>
              </a:ext>
            </a:extLst>
          </p:cNvPr>
          <p:cNvSpPr txBox="1"/>
          <p:nvPr/>
        </p:nvSpPr>
        <p:spPr>
          <a:xfrm>
            <a:off x="471840" y="2400791"/>
            <a:ext cx="5268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Основные причины потерь лет жизни в Казахстане в связи с болезнями/инвалидностью, 1990-2010 гг. (</a:t>
            </a:r>
            <a:r>
              <a:rPr lang="en-US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Lancet, World Bank</a:t>
            </a:r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2011</a:t>
            </a:r>
            <a:r>
              <a:rPr lang="en-US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endParaRPr lang="ru-RU" sz="1400" b="1" dirty="0">
              <a:solidFill>
                <a:schemeClr val="tx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1C505F7-31F1-45D6-8C7C-E80DC8E30E4A}"/>
              </a:ext>
            </a:extLst>
          </p:cNvPr>
          <p:cNvGrpSpPr/>
          <p:nvPr/>
        </p:nvGrpSpPr>
        <p:grpSpPr>
          <a:xfrm>
            <a:off x="191345" y="2961922"/>
            <a:ext cx="5686931" cy="3335447"/>
            <a:chOff x="3863752" y="2621866"/>
            <a:chExt cx="6954024" cy="3503518"/>
          </a:xfrm>
        </p:grpSpPr>
        <p:graphicFrame>
          <p:nvGraphicFramePr>
            <p:cNvPr id="3" name="Chart 2"/>
            <p:cNvGraphicFramePr/>
            <p:nvPr>
              <p:extLst>
                <p:ext uri="{D42A27DB-BD31-4B8C-83A1-F6EECF244321}">
                  <p14:modId xmlns:p14="http://schemas.microsoft.com/office/powerpoint/2010/main" val="3291045655"/>
                </p:ext>
              </p:extLst>
            </p:nvPr>
          </p:nvGraphicFramePr>
          <p:xfrm>
            <a:off x="3863752" y="3719571"/>
            <a:ext cx="5616624" cy="238108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20" name="Прямая со стрелкой 19">
              <a:extLst>
                <a:ext uri="{FF2B5EF4-FFF2-40B4-BE49-F238E27FC236}">
                  <a16:creationId xmlns:a16="http://schemas.microsoft.com/office/drawing/2014/main" id="{F9D02E93-B916-4DA4-8E18-CB1B27969A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6117" y="3462796"/>
              <a:ext cx="299517" cy="473336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A7107F9F-B0F8-41FF-B1C7-A59C770BA4DB}"/>
                </a:ext>
              </a:extLst>
            </p:cNvPr>
            <p:cNvCxnSpPr>
              <a:cxnSpLocks/>
            </p:cNvCxnSpPr>
            <p:nvPr/>
          </p:nvCxnSpPr>
          <p:spPr>
            <a:xfrm>
              <a:off x="7935634" y="3462796"/>
              <a:ext cx="1872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Скругленный прямоугольник 16">
              <a:extLst>
                <a:ext uri="{FF2B5EF4-FFF2-40B4-BE49-F238E27FC236}">
                  <a16:creationId xmlns:a16="http://schemas.microsoft.com/office/drawing/2014/main" id="{53EF08A2-1FCB-403A-8804-F1D92F3EE9DA}"/>
                </a:ext>
              </a:extLst>
            </p:cNvPr>
            <p:cNvSpPr/>
            <p:nvPr/>
          </p:nvSpPr>
          <p:spPr>
            <a:xfrm>
              <a:off x="5346806" y="2621866"/>
              <a:ext cx="2081036" cy="71023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Прочие хронические неинфекционные заболевания</a:t>
              </a:r>
            </a:p>
          </p:txBody>
        </p: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id="{3F8CE766-5C51-4C39-83EA-B637960858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61628" y="3332104"/>
              <a:ext cx="402324" cy="816976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81CFD372-2D69-4BA2-8874-C5121428D9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63952" y="3332105"/>
              <a:ext cx="1512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id="{48F5A0A9-57FF-4471-B2FD-66040FD67A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67794" y="5360570"/>
              <a:ext cx="407610" cy="74008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E3DA3129-112E-428A-B97F-FF6F4A4DB8F6}"/>
                </a:ext>
              </a:extLst>
            </p:cNvPr>
            <p:cNvCxnSpPr/>
            <p:nvPr/>
          </p:nvCxnSpPr>
          <p:spPr>
            <a:xfrm>
              <a:off x="7975404" y="6100654"/>
              <a:ext cx="2124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>
              <a:extLst>
                <a:ext uri="{FF2B5EF4-FFF2-40B4-BE49-F238E27FC236}">
                  <a16:creationId xmlns:a16="http://schemas.microsoft.com/office/drawing/2014/main" id="{692689A7-3B5E-4035-A3CD-0997103567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99182" y="5134317"/>
              <a:ext cx="696018" cy="294182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2CB8AA78-4857-4EA9-BE68-66D559F85A52}"/>
                </a:ext>
              </a:extLst>
            </p:cNvPr>
            <p:cNvCxnSpPr>
              <a:cxnSpLocks/>
            </p:cNvCxnSpPr>
            <p:nvPr/>
          </p:nvCxnSpPr>
          <p:spPr>
            <a:xfrm>
              <a:off x="8795200" y="5428499"/>
              <a:ext cx="201600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>
              <a:extLst>
                <a:ext uri="{FF2B5EF4-FFF2-40B4-BE49-F238E27FC236}">
                  <a16:creationId xmlns:a16="http://schemas.microsoft.com/office/drawing/2014/main" id="{15E65287-77C5-49B7-A004-0163102CED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239164" y="3919243"/>
              <a:ext cx="238167" cy="297147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>
              <a:extLst>
                <a:ext uri="{FF2B5EF4-FFF2-40B4-BE49-F238E27FC236}">
                  <a16:creationId xmlns:a16="http://schemas.microsoft.com/office/drawing/2014/main" id="{C9524387-6CE6-41B2-8AB4-28AEF3B511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359751" y="4412439"/>
              <a:ext cx="1800000" cy="0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7E5FEE90-F53F-4A5E-A8B5-B2700E2B42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84970" y="3905028"/>
              <a:ext cx="900000" cy="1056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Скругленный прямоугольник 16">
              <a:extLst>
                <a:ext uri="{FF2B5EF4-FFF2-40B4-BE49-F238E27FC236}">
                  <a16:creationId xmlns:a16="http://schemas.microsoft.com/office/drawing/2014/main" id="{91ACF18D-DB53-4D0E-BA51-6B435142B518}"/>
                </a:ext>
              </a:extLst>
            </p:cNvPr>
            <p:cNvSpPr/>
            <p:nvPr/>
          </p:nvSpPr>
          <p:spPr>
            <a:xfrm>
              <a:off x="8323068" y="3567907"/>
              <a:ext cx="1097131" cy="33712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Диабет</a:t>
              </a:r>
            </a:p>
          </p:txBody>
        </p:sp>
        <p:sp>
          <p:nvSpPr>
            <p:cNvPr id="45" name="Скругленный прямоугольник 16">
              <a:extLst>
                <a:ext uri="{FF2B5EF4-FFF2-40B4-BE49-F238E27FC236}">
                  <a16:creationId xmlns:a16="http://schemas.microsoft.com/office/drawing/2014/main" id="{D6994010-F650-4EE9-98E4-21C9A3709D5D}"/>
                </a:ext>
              </a:extLst>
            </p:cNvPr>
            <p:cNvSpPr/>
            <p:nvPr/>
          </p:nvSpPr>
          <p:spPr>
            <a:xfrm>
              <a:off x="7692270" y="2997694"/>
              <a:ext cx="2325180" cy="46574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Сердечно-сосудистые заболевания</a:t>
              </a:r>
            </a:p>
          </p:txBody>
        </p:sp>
        <p:sp>
          <p:nvSpPr>
            <p:cNvPr id="46" name="Скругленный прямоугольник 16">
              <a:extLst>
                <a:ext uri="{FF2B5EF4-FFF2-40B4-BE49-F238E27FC236}">
                  <a16:creationId xmlns:a16="http://schemas.microsoft.com/office/drawing/2014/main" id="{FE5AC2AF-1A4C-4DCE-A5C2-5F6314E11401}"/>
                </a:ext>
              </a:extLst>
            </p:cNvPr>
            <p:cNvSpPr/>
            <p:nvPr/>
          </p:nvSpPr>
          <p:spPr>
            <a:xfrm>
              <a:off x="8688582" y="4841287"/>
              <a:ext cx="2129194" cy="5850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Инфекционные б-ни, </a:t>
              </a:r>
            </a:p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расстройства питания</a:t>
              </a:r>
            </a:p>
          </p:txBody>
        </p:sp>
        <p:sp>
          <p:nvSpPr>
            <p:cNvPr id="47" name="Скругленный прямоугольник 16">
              <a:extLst>
                <a:ext uri="{FF2B5EF4-FFF2-40B4-BE49-F238E27FC236}">
                  <a16:creationId xmlns:a16="http://schemas.microsoft.com/office/drawing/2014/main" id="{1940A2D9-9899-4864-92A7-58A3BE8740F2}"/>
                </a:ext>
              </a:extLst>
            </p:cNvPr>
            <p:cNvSpPr/>
            <p:nvPr/>
          </p:nvSpPr>
          <p:spPr>
            <a:xfrm>
              <a:off x="7873266" y="5810265"/>
              <a:ext cx="2469231" cy="31511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Материнство и детство</a:t>
              </a:r>
            </a:p>
          </p:txBody>
        </p:sp>
        <p:sp>
          <p:nvSpPr>
            <p:cNvPr id="48" name="Скругленный прямоугольник 16">
              <a:extLst>
                <a:ext uri="{FF2B5EF4-FFF2-40B4-BE49-F238E27FC236}">
                  <a16:creationId xmlns:a16="http://schemas.microsoft.com/office/drawing/2014/main" id="{A6E9D312-2AB0-4F61-886A-360AC69D8E24}"/>
                </a:ext>
              </a:extLst>
            </p:cNvPr>
            <p:cNvSpPr/>
            <p:nvPr/>
          </p:nvSpPr>
          <p:spPr>
            <a:xfrm>
              <a:off x="8980216" y="3969152"/>
              <a:ext cx="1152035" cy="585043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r>
                <a:rPr lang="ru-RU" sz="12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Arial" charset="0"/>
                </a:rPr>
                <a:t>Травмы</a:t>
              </a:r>
            </a:p>
          </p:txBody>
        </p:sp>
        <p:sp>
          <p:nvSpPr>
            <p:cNvPr id="68" name="Oval 37">
              <a:extLst>
                <a:ext uri="{FF2B5EF4-FFF2-40B4-BE49-F238E27FC236}">
                  <a16:creationId xmlns:a16="http://schemas.microsoft.com/office/drawing/2014/main" id="{E3F04EEE-B25F-46F4-B701-6F353D338886}"/>
                </a:ext>
              </a:extLst>
            </p:cNvPr>
            <p:cNvSpPr/>
            <p:nvPr/>
          </p:nvSpPr>
          <p:spPr>
            <a:xfrm flipH="1">
              <a:off x="5231904" y="4113088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Oval 37">
              <a:extLst>
                <a:ext uri="{FF2B5EF4-FFF2-40B4-BE49-F238E27FC236}">
                  <a16:creationId xmlns:a16="http://schemas.microsoft.com/office/drawing/2014/main" id="{8C05D732-CBF9-45D1-BD92-BA5C3D4F56C5}"/>
                </a:ext>
              </a:extLst>
            </p:cNvPr>
            <p:cNvSpPr/>
            <p:nvPr/>
          </p:nvSpPr>
          <p:spPr>
            <a:xfrm flipH="1">
              <a:off x="8286247" y="4354700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37">
              <a:extLst>
                <a:ext uri="{FF2B5EF4-FFF2-40B4-BE49-F238E27FC236}">
                  <a16:creationId xmlns:a16="http://schemas.microsoft.com/office/drawing/2014/main" id="{11AD4EB5-1ECC-4159-B108-9FD7A2B92555}"/>
                </a:ext>
              </a:extLst>
            </p:cNvPr>
            <p:cNvSpPr/>
            <p:nvPr/>
          </p:nvSpPr>
          <p:spPr>
            <a:xfrm flipH="1">
              <a:off x="7464586" y="5249466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37">
              <a:extLst>
                <a:ext uri="{FF2B5EF4-FFF2-40B4-BE49-F238E27FC236}">
                  <a16:creationId xmlns:a16="http://schemas.microsoft.com/office/drawing/2014/main" id="{E73D8E9B-3E59-40EE-AE09-BAC617CDA9E6}"/>
                </a:ext>
              </a:extLst>
            </p:cNvPr>
            <p:cNvSpPr/>
            <p:nvPr/>
          </p:nvSpPr>
          <p:spPr>
            <a:xfrm flipH="1">
              <a:off x="8023164" y="5061808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37">
              <a:extLst>
                <a:ext uri="{FF2B5EF4-FFF2-40B4-BE49-F238E27FC236}">
                  <a16:creationId xmlns:a16="http://schemas.microsoft.com/office/drawing/2014/main" id="{20C9F8C1-4806-4E9F-B44A-F908E2A91578}"/>
                </a:ext>
              </a:extLst>
            </p:cNvPr>
            <p:cNvSpPr/>
            <p:nvPr/>
          </p:nvSpPr>
          <p:spPr>
            <a:xfrm flipH="1">
              <a:off x="8167164" y="4098414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480363A1-25E1-469F-B898-5B8FE419E9AF}"/>
                </a:ext>
              </a:extLst>
            </p:cNvPr>
            <p:cNvSpPr/>
            <p:nvPr/>
          </p:nvSpPr>
          <p:spPr>
            <a:xfrm flipH="1">
              <a:off x="7563248" y="3891595"/>
              <a:ext cx="144000" cy="144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Дата 5">
            <a:extLst>
              <a:ext uri="{FF2B5EF4-FFF2-40B4-BE49-F238E27FC236}">
                <a16:creationId xmlns:a16="http://schemas.microsoft.com/office/drawing/2014/main" id="{CF9C70C8-53A3-4E3F-87A1-92A129BC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AE05-9EF3-46A8-8203-A826ED947896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2" name="Диаграмма 51">
            <a:extLst>
              <a:ext uri="{FF2B5EF4-FFF2-40B4-BE49-F238E27FC236}">
                <a16:creationId xmlns:a16="http://schemas.microsoft.com/office/drawing/2014/main" id="{1837259D-219E-4484-BE5B-1CF3A02138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9058086"/>
              </p:ext>
            </p:extLst>
          </p:nvPr>
        </p:nvGraphicFramePr>
        <p:xfrm>
          <a:off x="5713601" y="2886469"/>
          <a:ext cx="6117803" cy="3926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" name="TextBox 56">
            <a:extLst>
              <a:ext uri="{FF2B5EF4-FFF2-40B4-BE49-F238E27FC236}">
                <a16:creationId xmlns:a16="http://schemas.microsoft.com/office/drawing/2014/main" id="{DBDD7E9E-4DA3-412D-B106-77869E886738}"/>
              </a:ext>
            </a:extLst>
          </p:cNvPr>
          <p:cNvSpPr txBox="1"/>
          <p:nvPr/>
        </p:nvSpPr>
        <p:spPr>
          <a:xfrm>
            <a:off x="6368259" y="2438702"/>
            <a:ext cx="5268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Структура причин смертности населения Казахстана в 2016 году по 5-ти основным причинам смерти (74% от всех умерших)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F93FCED-FC9E-4246-8438-2D03A2E0E164}"/>
              </a:ext>
            </a:extLst>
          </p:cNvPr>
          <p:cNvCxnSpPr>
            <a:cxnSpLocks/>
          </p:cNvCxnSpPr>
          <p:nvPr/>
        </p:nvCxnSpPr>
        <p:spPr>
          <a:xfrm>
            <a:off x="6023992" y="2420889"/>
            <a:ext cx="0" cy="4300588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BD0C954-ADDA-4986-A946-7F27E3124B07}"/>
              </a:ext>
            </a:extLst>
          </p:cNvPr>
          <p:cNvSpPr/>
          <p:nvPr/>
        </p:nvSpPr>
        <p:spPr>
          <a:xfrm>
            <a:off x="603749" y="1052737"/>
            <a:ext cx="11324899" cy="11695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Ожидаемая продолжительность жизни составила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72,4 лет (2016 г., + 6,3 года с 2006 г.), 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прогнозируется рост этого показателя 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Увеличится численность наиболее интенсивных потребителей медицинских услуг: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дети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+23%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к 2025 г., с 5,6 до 6,9 </a:t>
            </a:r>
            <a:r>
              <a:rPr lang="ru-RU" sz="1400" dirty="0" err="1">
                <a:latin typeface="Arial Narrow" panose="020B0606020202030204" pitchFamily="34" charset="0"/>
                <a:cs typeface="Arial" panose="020B0604020202020204" pitchFamily="34" charset="0"/>
              </a:rPr>
              <a:t>млн.чел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.),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пожилые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(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+41%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к 2025 г., с 1,9 до 2,8 </a:t>
            </a:r>
            <a:r>
              <a:rPr lang="ru-RU" sz="1400" dirty="0" err="1">
                <a:latin typeface="Arial Narrow" panose="020B0606020202030204" pitchFamily="34" charset="0"/>
                <a:cs typeface="Arial" panose="020B0604020202020204" pitchFamily="34" charset="0"/>
              </a:rPr>
              <a:t>млн.чел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.)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Основные причины смертности и инвалидизации -  </a:t>
            </a:r>
            <a:r>
              <a:rPr lang="ru-RU" sz="1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хронические неинфекционные заболевания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(болезни сердечно-сосудистой системы, онкологические заболевания, болезни органов дыхания, диабет и т.д.) </a:t>
            </a:r>
          </a:p>
        </p:txBody>
      </p:sp>
    </p:spTree>
    <p:extLst>
      <p:ext uri="{BB962C8B-B14F-4D97-AF65-F5344CB8AC3E}">
        <p14:creationId xmlns:p14="http://schemas.microsoft.com/office/powerpoint/2010/main" val="262334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8BDDAE6-4250-405A-907D-4FA7272E9C0B}"/>
              </a:ext>
            </a:extLst>
          </p:cNvPr>
          <p:cNvCxnSpPr/>
          <p:nvPr/>
        </p:nvCxnSpPr>
        <p:spPr>
          <a:xfrm>
            <a:off x="590149" y="947415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CA5238D-E664-4809-BB7B-C2E35987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47" y="116634"/>
            <a:ext cx="11178632" cy="736607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Расходы на здравоохранение: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граждане несут значительные финансовые расходы, способные привести к бедности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CF9C70C8-53A3-4E3F-87A1-92A129BC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9A92-DD16-4A6B-B1A5-9336510D203F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4</a:t>
            </a:fld>
            <a:endParaRPr lang="ru-RU" dirty="0"/>
          </a:p>
        </p:txBody>
      </p:sp>
      <p:grpSp>
        <p:nvGrpSpPr>
          <p:cNvPr id="53" name="Группа 52">
            <a:extLst>
              <a:ext uri="{FF2B5EF4-FFF2-40B4-BE49-F238E27FC236}">
                <a16:creationId xmlns:a16="http://schemas.microsoft.com/office/drawing/2014/main" id="{250F9408-A27B-4586-BD08-D559FB0DBC26}"/>
              </a:ext>
            </a:extLst>
          </p:cNvPr>
          <p:cNvGrpSpPr/>
          <p:nvPr/>
        </p:nvGrpSpPr>
        <p:grpSpPr>
          <a:xfrm>
            <a:off x="569563" y="1709634"/>
            <a:ext cx="4608512" cy="3954949"/>
            <a:chOff x="695400" y="1844824"/>
            <a:chExt cx="4608512" cy="3954949"/>
          </a:xfrm>
        </p:grpSpPr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id="{5B34AC54-B671-4CB3-B19F-64E43354919D}"/>
                </a:ext>
              </a:extLst>
            </p:cNvPr>
            <p:cNvSpPr/>
            <p:nvPr/>
          </p:nvSpPr>
          <p:spPr>
            <a:xfrm>
              <a:off x="695400" y="1844824"/>
              <a:ext cx="4608512" cy="395494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РЕКОМЕНДУЕМЫЕ РАСХОДЫ (6% к ВВП)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3,1 </a:t>
              </a:r>
              <a:r>
                <a:rPr lang="ru-RU" sz="16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трлн.тг</a:t>
              </a:r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.</a:t>
              </a:r>
            </a:p>
          </p:txBody>
        </p:sp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id="{9D366D8E-44D8-4950-8127-80BCF5615486}"/>
                </a:ext>
              </a:extLst>
            </p:cNvPr>
            <p:cNvSpPr/>
            <p:nvPr/>
          </p:nvSpPr>
          <p:spPr>
            <a:xfrm>
              <a:off x="2495600" y="3495517"/>
              <a:ext cx="1296144" cy="230425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ЧАСТНЫЕ РАСХОДЫ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645,6</a:t>
              </a:r>
            </a:p>
            <a:p>
              <a:pPr algn="ctr"/>
              <a:r>
                <a:rPr lang="ru-RU" sz="16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млрд.тг</a:t>
              </a:r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.</a:t>
              </a:r>
            </a:p>
          </p:txBody>
        </p:sp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0E247AAC-90B9-4C3F-8459-1F15E5A2AE5F}"/>
                </a:ext>
              </a:extLst>
            </p:cNvPr>
            <p:cNvSpPr/>
            <p:nvPr/>
          </p:nvSpPr>
          <p:spPr>
            <a:xfrm>
              <a:off x="695400" y="3495517"/>
              <a:ext cx="1800200" cy="230425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ГОБМП</a:t>
              </a:r>
            </a:p>
            <a:p>
              <a:pPr algn="ctr"/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917,4 </a:t>
              </a:r>
            </a:p>
            <a:p>
              <a:pPr algn="ctr"/>
              <a:r>
                <a:rPr lang="ru-RU" sz="16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млрд.тг</a:t>
              </a:r>
              <a:r>
                <a:rPr lang="ru-RU" sz="16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.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1205053B-91BB-45EE-9C9B-35E8576F3F50}"/>
              </a:ext>
            </a:extLst>
          </p:cNvPr>
          <p:cNvSpPr txBox="1"/>
          <p:nvPr/>
        </p:nvSpPr>
        <p:spPr>
          <a:xfrm>
            <a:off x="5519936" y="1121661"/>
            <a:ext cx="63367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Уровень общих расходов на здравоохранение в Казахстане (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3,7% к ВВП, 2017 г.*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)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значительно ниже, 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чем в странах с аналогичным уровнем развития (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6% к ВВП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Доля частных расходов на здравоохранение по итогам 2017 года составила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41%*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, что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вдвое выше предельного уровня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, рекомендуемого Всемирной организацией здравоохранения (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20%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Более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30%*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частных расходов направляется на приобретение платных медицинских услуг, </a:t>
            </a:r>
            <a:r>
              <a:rPr lang="ru-RU" sz="16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декларированных</a:t>
            </a:r>
            <a:r>
              <a:rPr lang="ru-RU" sz="1600" dirty="0">
                <a:latin typeface="Arial Narrow" panose="020B0606020202030204" pitchFamily="34" charset="0"/>
                <a:cs typeface="Arial" panose="020B0604020202020204" pitchFamily="34" charset="0"/>
              </a:rPr>
              <a:t> в рамках ГОБМП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A0FEC-E64B-4A3F-9287-C069A2B81413}"/>
              </a:ext>
            </a:extLst>
          </p:cNvPr>
          <p:cNvSpPr txBox="1"/>
          <p:nvPr/>
        </p:nvSpPr>
        <p:spPr>
          <a:xfrm>
            <a:off x="609602" y="6021289"/>
            <a:ext cx="41569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latin typeface="Arial Narrow" panose="020B0606020202030204" pitchFamily="34" charset="0"/>
              </a:rPr>
              <a:t>* - предварительный отчет о Национальных счетах здравоохранения за 2017 год</a:t>
            </a: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66E09DF6-20C1-4312-9ECA-95C478D83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692116"/>
              </p:ext>
            </p:extLst>
          </p:nvPr>
        </p:nvGraphicFramePr>
        <p:xfrm>
          <a:off x="6044433" y="3452183"/>
          <a:ext cx="5876947" cy="2746375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80213">
                  <a:extLst>
                    <a:ext uri="{9D8B030D-6E8A-4147-A177-3AD203B41FA5}">
                      <a16:colId xmlns:a16="http://schemas.microsoft.com/office/drawing/2014/main" val="2547841080"/>
                    </a:ext>
                  </a:extLst>
                </a:gridCol>
                <a:gridCol w="490580">
                  <a:extLst>
                    <a:ext uri="{9D8B030D-6E8A-4147-A177-3AD203B41FA5}">
                      <a16:colId xmlns:a16="http://schemas.microsoft.com/office/drawing/2014/main" val="128125426"/>
                    </a:ext>
                  </a:extLst>
                </a:gridCol>
                <a:gridCol w="3548427">
                  <a:extLst>
                    <a:ext uri="{9D8B030D-6E8A-4147-A177-3AD203B41FA5}">
                      <a16:colId xmlns:a16="http://schemas.microsoft.com/office/drawing/2014/main" val="35654256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35571353"/>
                    </a:ext>
                  </a:extLst>
                </a:gridCol>
                <a:gridCol w="721623">
                  <a:extLst>
                    <a:ext uri="{9D8B030D-6E8A-4147-A177-3AD203B41FA5}">
                      <a16:colId xmlns:a16="http://schemas.microsoft.com/office/drawing/2014/main" val="4173799308"/>
                    </a:ext>
                  </a:extLst>
                </a:gridCol>
              </a:tblGrid>
              <a:tr h="4159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ВИДЫ УСЛУГ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РАСХОДЫ, В МЛРД.ТГ.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ДОЛЯ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726300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Медицинские услуги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236,4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36,6%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615747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>
                          <a:effectLst/>
                          <a:latin typeface="Arial Narrow" panose="020B0606020202030204" pitchFamily="34" charset="0"/>
                        </a:rPr>
                        <a:t>Стационарная помощь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58,4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i="1" u="none" strike="noStrike" dirty="0">
                          <a:effectLst/>
                          <a:latin typeface="Arial Narrow" panose="020B0606020202030204" pitchFamily="34" charset="0"/>
                        </a:rPr>
                        <a:t>25%</a:t>
                      </a:r>
                      <a:endParaRPr lang="ru-RU" sz="13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6076536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Амбулаторно-поликлиническая помощь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146,7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i="1" u="none" strike="noStrike" dirty="0">
                          <a:effectLst/>
                          <a:latin typeface="Arial Narrow" panose="020B0606020202030204" pitchFamily="34" charset="0"/>
                        </a:rPr>
                        <a:t>62%</a:t>
                      </a:r>
                      <a:endParaRPr lang="ru-RU" sz="13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1380483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>
                          <a:effectLst/>
                          <a:latin typeface="Arial Narrow" panose="020B0606020202030204" pitchFamily="34" charset="0"/>
                        </a:rPr>
                        <a:t>Реабилитационные услуги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11,3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i="1" u="none" strike="noStrike" dirty="0">
                          <a:effectLst/>
                          <a:latin typeface="Arial Narrow" panose="020B0606020202030204" pitchFamily="34" charset="0"/>
                        </a:rPr>
                        <a:t>5%</a:t>
                      </a:r>
                      <a:endParaRPr lang="ru-RU" sz="13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0168342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>
                          <a:effectLst/>
                          <a:latin typeface="Arial Narrow" panose="020B0606020202030204" pitchFamily="34" charset="0"/>
                        </a:rPr>
                        <a:t>Стоматологические услуги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19,6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i="1" u="none" strike="noStrike" dirty="0">
                          <a:effectLst/>
                          <a:latin typeface="Arial Narrow" panose="020B0606020202030204" pitchFamily="34" charset="0"/>
                        </a:rPr>
                        <a:t>8%</a:t>
                      </a:r>
                      <a:endParaRPr lang="ru-RU" sz="13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5728040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Лекарственные средства и изделия медицинского назначения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404,3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62,6%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3000766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>
                          <a:effectLst/>
                          <a:latin typeface="Arial Narrow" panose="020B0606020202030204" pitchFamily="34" charset="0"/>
                        </a:rPr>
                        <a:t>Лекарственные средства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299,2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i="1" u="none" strike="noStrike" dirty="0">
                          <a:effectLst/>
                          <a:latin typeface="Arial Narrow" panose="020B0606020202030204" pitchFamily="34" charset="0"/>
                        </a:rPr>
                        <a:t>74%</a:t>
                      </a:r>
                      <a:endParaRPr lang="ru-RU" sz="13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4391688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u="none" strike="noStrike">
                          <a:effectLst/>
                          <a:latin typeface="Arial Narrow" panose="020B0606020202030204" pitchFamily="34" charset="0"/>
                        </a:rPr>
                        <a:t>Изделия медицинского назначения</a:t>
                      </a:r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u="none" strike="noStrike" dirty="0">
                          <a:effectLst/>
                          <a:latin typeface="Arial Narrow" panose="020B0606020202030204" pitchFamily="34" charset="0"/>
                        </a:rPr>
                        <a:t>105,1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i="1" u="none" strike="noStrike" dirty="0">
                          <a:effectLst/>
                          <a:latin typeface="Arial Narrow" panose="020B0606020202030204" pitchFamily="34" charset="0"/>
                        </a:rPr>
                        <a:t>26%</a:t>
                      </a:r>
                      <a:endParaRPr lang="ru-RU" sz="13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6334295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Прочие услуги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4,9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0,8%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7002515"/>
                  </a:ext>
                </a:extLst>
              </a:tr>
              <a:tr h="2127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ВСЕГО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645,6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u="none" strike="noStrike" dirty="0">
                          <a:effectLst/>
                          <a:latin typeface="Arial Narrow" panose="020B0606020202030204" pitchFamily="34" charset="0"/>
                        </a:rPr>
                        <a:t>100%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050884"/>
                  </a:ext>
                </a:extLst>
              </a:tr>
            </a:tbl>
          </a:graphicData>
        </a:graphic>
      </p:graphicFrame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0CDE7348-8726-48D3-BFAE-78007FCB4F33}"/>
              </a:ext>
            </a:extLst>
          </p:cNvPr>
          <p:cNvSpPr/>
          <p:nvPr/>
        </p:nvSpPr>
        <p:spPr>
          <a:xfrm>
            <a:off x="5375921" y="4077072"/>
            <a:ext cx="6545457" cy="648072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E663BF0-1E9B-4C63-A987-1A1425DC4499}"/>
              </a:ext>
            </a:extLst>
          </p:cNvPr>
          <p:cNvSpPr txBox="1"/>
          <p:nvPr/>
        </p:nvSpPr>
        <p:spPr>
          <a:xfrm>
            <a:off x="5375920" y="4170275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Декларировано в ГОБМП</a:t>
            </a:r>
          </a:p>
        </p:txBody>
      </p:sp>
    </p:spTree>
    <p:extLst>
      <p:ext uri="{BB962C8B-B14F-4D97-AF65-F5344CB8AC3E}">
        <p14:creationId xmlns:p14="http://schemas.microsoft.com/office/powerpoint/2010/main" val="2941905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04" y="164486"/>
            <a:ext cx="11481131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Потребление стационарной помощи: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основной потребитель стационарной помощи – экономически неактивное население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9D1C-88BD-4366-BB4B-E06898D4069E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504403" y="908720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Дата 1">
            <a:extLst>
              <a:ext uri="{FF2B5EF4-FFF2-40B4-BE49-F238E27FC236}">
                <a16:creationId xmlns:a16="http://schemas.microsoft.com/office/drawing/2014/main" id="{3655FF98-C2E7-4B06-900D-60CEDD8C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34DDF-CA99-462B-BEA6-67AB8C377ACB}" type="datetime8">
              <a:rPr lang="ru-RU" smtClean="0"/>
              <a:pPr/>
              <a:t>17.05.2018 12:15</a:t>
            </a:fld>
            <a:endParaRPr lang="ru-RU" dirty="0"/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B848C90F-DC23-4F1D-9B80-ED86586898D6}"/>
              </a:ext>
            </a:extLst>
          </p:cNvPr>
          <p:cNvCxnSpPr>
            <a:cxnSpLocks/>
          </p:cNvCxnSpPr>
          <p:nvPr/>
        </p:nvCxnSpPr>
        <p:spPr>
          <a:xfrm>
            <a:off x="511476" y="1198619"/>
            <a:ext cx="397" cy="1652055"/>
          </a:xfrm>
          <a:prstGeom prst="line">
            <a:avLst/>
          </a:prstGeom>
          <a:ln w="15875">
            <a:solidFill>
              <a:srgbClr val="00267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267DDC47-60AF-479A-BE48-1F748A807144}"/>
              </a:ext>
            </a:extLst>
          </p:cNvPr>
          <p:cNvCxnSpPr/>
          <p:nvPr/>
        </p:nvCxnSpPr>
        <p:spPr>
          <a:xfrm flipH="1">
            <a:off x="504403" y="1562919"/>
            <a:ext cx="252000" cy="0"/>
          </a:xfrm>
          <a:prstGeom prst="straightConnector1">
            <a:avLst/>
          </a:prstGeom>
          <a:ln w="12700">
            <a:solidFill>
              <a:srgbClr val="002673"/>
            </a:solidFill>
            <a:prstDash val="solid"/>
            <a:headEnd type="none" w="med" len="sm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80F223F7-7836-4AF6-A322-7EC075E34A9B}"/>
              </a:ext>
            </a:extLst>
          </p:cNvPr>
          <p:cNvCxnSpPr/>
          <p:nvPr/>
        </p:nvCxnSpPr>
        <p:spPr>
          <a:xfrm flipH="1">
            <a:off x="511872" y="2054637"/>
            <a:ext cx="252000" cy="0"/>
          </a:xfrm>
          <a:prstGeom prst="straightConnector1">
            <a:avLst/>
          </a:prstGeom>
          <a:ln w="12700">
            <a:solidFill>
              <a:srgbClr val="002673"/>
            </a:solidFill>
            <a:prstDash val="solid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CB5AD7CC-4050-4F9B-A8DC-1049F937C5CE}"/>
              </a:ext>
            </a:extLst>
          </p:cNvPr>
          <p:cNvCxnSpPr/>
          <p:nvPr/>
        </p:nvCxnSpPr>
        <p:spPr>
          <a:xfrm flipH="1">
            <a:off x="511872" y="2554125"/>
            <a:ext cx="252000" cy="0"/>
          </a:xfrm>
          <a:prstGeom prst="straightConnector1">
            <a:avLst/>
          </a:prstGeom>
          <a:ln w="12700">
            <a:solidFill>
              <a:srgbClr val="002673"/>
            </a:solidFill>
            <a:prstDash val="solid"/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19E3BE5-87E3-4C89-965E-1F18D07AA111}"/>
              </a:ext>
            </a:extLst>
          </p:cNvPr>
          <p:cNvSpPr txBox="1"/>
          <p:nvPr/>
        </p:nvSpPr>
        <p:spPr>
          <a:xfrm>
            <a:off x="806041" y="1188162"/>
            <a:ext cx="4641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Объем стационарной помощи – 2,9 млн. случаев в 2017 году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90C00BF-B438-4805-9A74-49048AB1A7DC}"/>
              </a:ext>
            </a:extLst>
          </p:cNvPr>
          <p:cNvSpPr txBox="1"/>
          <p:nvPr/>
        </p:nvSpPr>
        <p:spPr>
          <a:xfrm>
            <a:off x="796459" y="1433923"/>
            <a:ext cx="64152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68% случаев – экстренная госпитализация</a:t>
            </a:r>
            <a:r>
              <a:rPr lang="ru-RU" sz="1400" dirty="0">
                <a:latin typeface="Arial Narrow" panose="020B0606020202030204" pitchFamily="34" charset="0"/>
              </a:rPr>
              <a:t>. </a:t>
            </a:r>
          </a:p>
          <a:p>
            <a:r>
              <a:rPr lang="en-US" sz="1400" u="sng" dirty="0">
                <a:latin typeface="Arial Narrow" panose="020B0606020202030204" pitchFamily="34" charset="0"/>
              </a:rPr>
              <a:t>TOP</a:t>
            </a:r>
            <a:r>
              <a:rPr lang="ru-RU" sz="1400" u="sng" dirty="0">
                <a:latin typeface="Arial Narrow" panose="020B0606020202030204" pitchFamily="34" charset="0"/>
              </a:rPr>
              <a:t> причины: </a:t>
            </a:r>
            <a:r>
              <a:rPr lang="ru-RU" sz="1400" dirty="0">
                <a:latin typeface="Arial Narrow" panose="020B0606020202030204" pitchFamily="34" charset="0"/>
              </a:rPr>
              <a:t>беременность и роды, хронические неинфекционные заболевания, травмы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32% случаев – плановая госпитализация</a:t>
            </a:r>
          </a:p>
          <a:p>
            <a:r>
              <a:rPr lang="ru-RU" sz="1400" u="sng" dirty="0">
                <a:latin typeface="Arial Narrow" panose="020B0606020202030204" pitchFamily="34" charset="0"/>
              </a:rPr>
              <a:t>ТОР причины: </a:t>
            </a:r>
            <a:r>
              <a:rPr lang="ru-RU" sz="1400" dirty="0">
                <a:latin typeface="Arial Narrow" panose="020B0606020202030204" pitchFamily="34" charset="0"/>
              </a:rPr>
              <a:t>хронические неинфекционные заболевания, беременность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58EBF5-907A-48F7-80DD-B392B3D97313}"/>
              </a:ext>
            </a:extLst>
          </p:cNvPr>
          <p:cNvSpPr txBox="1"/>
          <p:nvPr/>
        </p:nvSpPr>
        <p:spPr>
          <a:xfrm>
            <a:off x="803928" y="2327728"/>
            <a:ext cx="64478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Кроме того: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46% пациентов – льготные группы населения</a:t>
            </a:r>
            <a:r>
              <a:rPr lang="ru-RU" sz="1400" b="1" dirty="0">
                <a:latin typeface="Arial Narrow" panose="020B0606020202030204" pitchFamily="34" charset="0"/>
              </a:rPr>
              <a:t>*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>
                <a:latin typeface="Arial Narrow" panose="020B0606020202030204" pitchFamily="34" charset="0"/>
              </a:rPr>
              <a:t>на которых 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приходится 47% бюджета стационарной помощи</a:t>
            </a:r>
          </a:p>
          <a:p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17% случаев </a:t>
            </a:r>
            <a:r>
              <a:rPr lang="ru-RU" sz="1400" dirty="0">
                <a:latin typeface="Arial Narrow" panose="020B0606020202030204" pitchFamily="34" charset="0"/>
              </a:rPr>
              <a:t>– случаи, лечение которых возможно в условиях дневного стационара</a:t>
            </a: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121C06A7-8B3D-4D66-8230-535AF8088F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294679"/>
              </p:ext>
            </p:extLst>
          </p:nvPr>
        </p:nvGraphicFramePr>
        <p:xfrm>
          <a:off x="4010829" y="3456910"/>
          <a:ext cx="7134225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Worksheet" r:id="rId3" imgW="7134211" imgH="3095550" progId="Excel.Sheet.12">
                  <p:embed/>
                </p:oleObj>
              </mc:Choice>
              <mc:Fallback>
                <p:oleObj name="Worksheet" r:id="rId3" imgW="7134211" imgH="3095550" progId="Excel.Sheet.12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829" y="3456910"/>
                        <a:ext cx="7134225" cy="309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0FE85F3-2C69-4F63-BC70-D40F2F58D31F}"/>
              </a:ext>
            </a:extLst>
          </p:cNvPr>
          <p:cNvSpPr/>
          <p:nvPr/>
        </p:nvSpPr>
        <p:spPr>
          <a:xfrm>
            <a:off x="2749702" y="4066274"/>
            <a:ext cx="8819836" cy="1594975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DEC0D8-A0A9-42F0-A6AA-77124FB35E93}"/>
              </a:ext>
            </a:extLst>
          </p:cNvPr>
          <p:cNvSpPr txBox="1"/>
          <p:nvPr/>
        </p:nvSpPr>
        <p:spPr>
          <a:xfrm>
            <a:off x="3072000" y="4713781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46%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62B85EE-8EC4-4DB5-A7E6-8FE218143FCD}"/>
              </a:ext>
            </a:extLst>
          </p:cNvPr>
          <p:cNvSpPr/>
          <p:nvPr/>
        </p:nvSpPr>
        <p:spPr>
          <a:xfrm>
            <a:off x="6096001" y="6165305"/>
            <a:ext cx="540991" cy="2803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44%</a:t>
            </a:r>
            <a:endParaRPr lang="ru-RU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EB4915-945C-4E50-9E01-E5C74E7DB7A1}"/>
              </a:ext>
            </a:extLst>
          </p:cNvPr>
          <p:cNvSpPr txBox="1"/>
          <p:nvPr/>
        </p:nvSpPr>
        <p:spPr>
          <a:xfrm>
            <a:off x="283586" y="6094713"/>
            <a:ext cx="17572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latin typeface="Arial Narrow" panose="020B0606020202030204" pitchFamily="34" charset="0"/>
              </a:rPr>
              <a:t>* - согласно Закону «Об ОСМС»</a:t>
            </a:r>
          </a:p>
        </p:txBody>
      </p:sp>
    </p:spTree>
    <p:extLst>
      <p:ext uri="{BB962C8B-B14F-4D97-AF65-F5344CB8AC3E}">
        <p14:creationId xmlns:p14="http://schemas.microsoft.com/office/powerpoint/2010/main" val="3538199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297930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Этапы внедрения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cs typeface="Arial" charset="0"/>
              </a:rPr>
              <a:t>новой модели ГОБМП</a:t>
            </a:r>
            <a:endParaRPr lang="ru-RU" sz="2400" b="1" dirty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Arial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62AA1AB-9FD8-48BA-A4DD-D878C9B00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00857"/>
            <a:ext cx="10526960" cy="475865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1 этап – оптимизация ГОБМП в 2018 году</a:t>
            </a:r>
          </a:p>
          <a:p>
            <a:pPr lvl="1"/>
            <a:r>
              <a:rPr lang="ru-RU" sz="1600" dirty="0">
                <a:latin typeface="Arial Narrow" panose="020B0606020202030204" pitchFamily="34" charset="0"/>
              </a:rPr>
              <a:t>Формирования списка диагностических услуг (ПМСП, КДП), условий их применения </a:t>
            </a:r>
          </a:p>
          <a:p>
            <a:pPr lvl="1"/>
            <a:r>
              <a:rPr lang="ru-RU" sz="1600" dirty="0">
                <a:latin typeface="Arial Narrow" panose="020B0606020202030204" pitchFamily="34" charset="0"/>
              </a:rPr>
              <a:t>Пересмотр перечня хронических заболеваний, подлежащих динамическому наблюдению</a:t>
            </a:r>
          </a:p>
          <a:p>
            <a:pPr lvl="1"/>
            <a:r>
              <a:rPr lang="ru-RU" sz="1600" dirty="0">
                <a:latin typeface="Arial Narrow" panose="020B0606020202030204" pitchFamily="34" charset="0"/>
              </a:rPr>
              <a:t>Исключение заболеваний, не поддающихся управлению на уровне ПМСП</a:t>
            </a:r>
          </a:p>
          <a:p>
            <a:pPr lvl="1"/>
            <a:r>
              <a:rPr lang="ru-RU" sz="1600" dirty="0">
                <a:latin typeface="Arial Narrow" panose="020B0606020202030204" pitchFamily="34" charset="0"/>
              </a:rPr>
              <a:t>Оптимизация перечня социально-значимых заболеваний </a:t>
            </a:r>
          </a:p>
          <a:p>
            <a:pPr lvl="1"/>
            <a:r>
              <a:rPr lang="ru-RU" sz="1600" dirty="0">
                <a:latin typeface="Arial Narrow" panose="020B0606020202030204" pitchFamily="34" charset="0"/>
              </a:rPr>
              <a:t>Формирование перечней нозологий, манипуляций и хирургических операций, рекомендуемых для уровня </a:t>
            </a:r>
            <a:r>
              <a:rPr lang="ru-RU" sz="1600" dirty="0" err="1">
                <a:latin typeface="Arial Narrow" panose="020B0606020202030204" pitchFamily="34" charset="0"/>
              </a:rPr>
              <a:t>стационарозамещающей</a:t>
            </a:r>
            <a:r>
              <a:rPr lang="ru-RU" sz="1600" dirty="0">
                <a:latin typeface="Arial Narrow" panose="020B0606020202030204" pitchFamily="34" charset="0"/>
              </a:rPr>
              <a:t> помощи</a:t>
            </a:r>
          </a:p>
          <a:p>
            <a:pPr marL="457188" lvl="1" indent="0">
              <a:buNone/>
            </a:pPr>
            <a:endParaRPr lang="ru-RU" sz="1600" dirty="0">
              <a:latin typeface="Arial Narrow" panose="020B0606020202030204" pitchFamily="34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2 этап – развертывание новой модели ГОБМП с введением ОСМС</a:t>
            </a:r>
            <a:endParaRPr lang="ru-RU" sz="1400" b="1" dirty="0">
              <a:solidFill>
                <a:srgbClr val="C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1"/>
            <a:r>
              <a:rPr lang="ru-RU" sz="1600" dirty="0">
                <a:latin typeface="Arial Narrow" panose="020B0606020202030204" pitchFamily="34" charset="0"/>
              </a:rPr>
              <a:t>Помощь при экстренных и неотложных состояниях для КАЖДОГО ЧЕЛОВЕКА</a:t>
            </a:r>
          </a:p>
          <a:p>
            <a:pPr lvl="1"/>
            <a:r>
              <a:rPr lang="ru-RU" sz="1600" dirty="0">
                <a:latin typeface="Arial Narrow" panose="020B0606020202030204" pitchFamily="34" charset="0"/>
              </a:rPr>
              <a:t>Контроль над заболеваниями, значимыми для ВСЕГО ОБЩЕСТВА</a:t>
            </a:r>
          </a:p>
          <a:p>
            <a:pPr lvl="1"/>
            <a:endParaRPr lang="ru-RU" sz="1600" dirty="0">
              <a:latin typeface="Arial Narrow" panose="020B0606020202030204" pitchFamily="34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3 этап – дальнейшее развитие</a:t>
            </a:r>
          </a:p>
          <a:p>
            <a:pPr lvl="1"/>
            <a:r>
              <a:rPr lang="ru-RU" sz="1600" dirty="0">
                <a:latin typeface="Arial Narrow" panose="020B0606020202030204" pitchFamily="34" charset="0"/>
              </a:rPr>
              <a:t>Регулярное обновление перечня с учетом развития медицинских технологий</a:t>
            </a:r>
          </a:p>
          <a:p>
            <a:pPr lvl="1"/>
            <a:r>
              <a:rPr lang="ru-RU" sz="1600" dirty="0">
                <a:latin typeface="Arial Narrow" panose="020B0606020202030204" pitchFamily="34" charset="0"/>
              </a:rPr>
              <a:t>Исключение устаревших технологий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1145C4-FD7E-4AF2-BA45-986BF927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DEE7-719A-49A2-BC30-5D34C44D7448}" type="datetime8">
              <a:rPr lang="ru-RU" smtClean="0"/>
              <a:pPr/>
              <a:t>17.05.2018 12:15</a:t>
            </a:fld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6D144D-0F14-41DB-A519-7FE08A71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/>
              <a:pPr/>
              <a:t>6</a:t>
            </a:fld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00331" y="836712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96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96FB4F2-B565-4C94-B890-D64892EE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404" y="188641"/>
            <a:ext cx="11481131" cy="56365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Предлагаемые подходы: </a:t>
            </a:r>
            <a:r>
              <a:rPr lang="ru-RU" sz="2400" b="1" dirty="0">
                <a:solidFill>
                  <a:srgbClr val="C00000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распределение рисков на основе трехуровневой системы медицинского обеспечения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1298E9-C728-4490-905F-9DAA0485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9D1C-88BD-4366-BB4B-E06898D4069E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504403" y="908720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Дата 1">
            <a:extLst>
              <a:ext uri="{FF2B5EF4-FFF2-40B4-BE49-F238E27FC236}">
                <a16:creationId xmlns:a16="http://schemas.microsoft.com/office/drawing/2014/main" id="{3655FF98-C2E7-4B06-900D-60CEDD8CD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B028F-3E1D-4D58-9C2E-962C579F5361}" type="datetime8">
              <a:rPr lang="ru-RU" smtClean="0"/>
              <a:pPr/>
              <a:t>17.05.2018 12:15</a:t>
            </a:fld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121E53-016E-4370-A686-3FB856D38488}"/>
              </a:ext>
            </a:extLst>
          </p:cNvPr>
          <p:cNvSpPr txBox="1"/>
          <p:nvPr/>
        </p:nvSpPr>
        <p:spPr>
          <a:xfrm>
            <a:off x="4322354" y="1216491"/>
            <a:ext cx="746227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ГОБМП: 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помощь при экстренных и неотложных состояниях для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КАЖДОГО ЧЕЛОВЕКА</a:t>
            </a:r>
          </a:p>
          <a:p>
            <a:pPr lvl="2" algn="just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контроль над заболеваниями, значимыми для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ВСЕГО ОБЩЕСТВА</a:t>
            </a:r>
          </a:p>
          <a:p>
            <a:pPr marL="742932" lvl="1" indent="-285744" algn="just">
              <a:buFont typeface="Arial" panose="020B0604020202020204" pitchFamily="34" charset="0"/>
              <a:buChar char="•"/>
            </a:pPr>
            <a:endParaRPr lang="ru-RU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742932" lvl="1" indent="-285744" algn="just">
              <a:buFont typeface="Arial" panose="020B0604020202020204" pitchFamily="34" charset="0"/>
              <a:buChar char="•"/>
            </a:pP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равный доступ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всех категорий граждан к первичной медико-санитарной помощи;</a:t>
            </a:r>
          </a:p>
          <a:p>
            <a:pPr marL="742932" lvl="1" indent="-285744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медицинская помощь </a:t>
            </a: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в экстренных ситуациях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, требующих безотлагательного медицинского вмешательства;</a:t>
            </a:r>
          </a:p>
          <a:p>
            <a:pPr marL="742932" lvl="1" indent="-285744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диагностика и лечение:</a:t>
            </a:r>
          </a:p>
          <a:p>
            <a:pPr marL="1200121" lvl="2" indent="-285744" algn="just">
              <a:buFont typeface="Arial" panose="020B0604020202020204" pitchFamily="34" charset="0"/>
              <a:buChar char="•"/>
            </a:pP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социально-значимых заболеваний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, связанных со стигматизацией и бедностью (туберкулез, ВИЧ-инфекция, психические расстройства и расстройства поведения, злокачественные новообразования);</a:t>
            </a:r>
          </a:p>
          <a:p>
            <a:pPr marL="1200121" lvl="2" indent="-285744" algn="just">
              <a:buFont typeface="Arial" panose="020B0604020202020204" pitchFamily="34" charset="0"/>
              <a:buChar char="•"/>
            </a:pP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основных хронических неинфекционных заболеваний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, приводящих к необратимой инвалидизации и наносящих максимальный демографический урон;</a:t>
            </a:r>
          </a:p>
          <a:p>
            <a:pPr marL="1200121" lvl="2" indent="-285744" algn="just">
              <a:buFont typeface="Arial" panose="020B0604020202020204" pitchFamily="34" charset="0"/>
              <a:buChar char="•"/>
            </a:pP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острых инфекционных заболеваний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, опасных для окружающих;</a:t>
            </a:r>
          </a:p>
          <a:p>
            <a:pPr marL="285744" indent="-285744" algn="just">
              <a:buFont typeface="Arial" panose="020B0604020202020204" pitchFamily="34" charset="0"/>
              <a:buChar char="•"/>
            </a:pPr>
            <a:endParaRPr lang="ru-RU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44" indent="-285744" algn="just">
              <a:buFont typeface="Arial" panose="020B0604020202020204" pitchFamily="34" charset="0"/>
              <a:buChar char="•"/>
            </a:pP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ОСМС: 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медицинская помощь улучшающая качество жизни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КАЖДОГО ЧЕЛОВЕКА</a:t>
            </a: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основа для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здоровья </a:t>
            </a:r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БУДУЩЕГО ПОКОЛЕНИЯ</a:t>
            </a:r>
          </a:p>
          <a:p>
            <a:pPr algn="just"/>
            <a:endParaRPr lang="ru-RU" sz="1400" b="1" dirty="0">
              <a:solidFill>
                <a:srgbClr val="C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742932" lvl="1" indent="-285744" algn="just">
              <a:buFont typeface="Arial" panose="020B0604020202020204" pitchFamily="34" charset="0"/>
              <a:buChar char="•"/>
            </a:pP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дорогостоящие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 лабораторные и диагностические услуги;</a:t>
            </a:r>
          </a:p>
          <a:p>
            <a:pPr marL="742932" lvl="1" indent="-285744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амбулаторное лекарственное обеспечение </a:t>
            </a: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при заболеваниях, не охваченных ГОБМП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742932" lvl="1" indent="-285744" algn="just">
              <a:buFont typeface="Arial" panose="020B0604020202020204" pitchFamily="34" charset="0"/>
              <a:buChar char="•"/>
            </a:pP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доступ к </a:t>
            </a:r>
            <a:r>
              <a:rPr lang="ru-RU" sz="1400" u="sng" dirty="0" err="1">
                <a:latin typeface="Arial Narrow" panose="020B0606020202030204" pitchFamily="34" charset="0"/>
                <a:cs typeface="Arial" panose="020B0604020202020204" pitchFamily="34" charset="0"/>
              </a:rPr>
              <a:t>стационарозамещающей</a:t>
            </a: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 медицинской помощи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742932" lvl="1" indent="-285744" algn="just">
              <a:buFont typeface="Arial" panose="020B0604020202020204" pitchFamily="34" charset="0"/>
              <a:buChar char="•"/>
            </a:pP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плановая стационарная помощь</a:t>
            </a: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, за исключением ГОБМП;</a:t>
            </a:r>
          </a:p>
          <a:p>
            <a:pPr marL="742932" lvl="1" indent="-285744" algn="just">
              <a:buFont typeface="Arial" panose="020B0604020202020204" pitchFamily="34" charset="0"/>
              <a:buChar char="•"/>
            </a:pPr>
            <a:r>
              <a:rPr lang="ru-RU" sz="1400" dirty="0">
                <a:latin typeface="Arial Narrow" panose="020B0606020202030204" pitchFamily="34" charset="0"/>
                <a:cs typeface="Arial" panose="020B0604020202020204" pitchFamily="34" charset="0"/>
              </a:rPr>
              <a:t>восстановительное лечение и </a:t>
            </a:r>
            <a:r>
              <a:rPr lang="ru-RU" sz="1400" u="sng" dirty="0">
                <a:latin typeface="Arial Narrow" panose="020B0606020202030204" pitchFamily="34" charset="0"/>
                <a:cs typeface="Arial" panose="020B0604020202020204" pitchFamily="34" charset="0"/>
              </a:rPr>
              <a:t>медицинская реабилитация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8382457A-9CA8-4DE4-839C-7BBDE70F6DCF}"/>
              </a:ext>
            </a:extLst>
          </p:cNvPr>
          <p:cNvGrpSpPr/>
          <p:nvPr/>
        </p:nvGrpSpPr>
        <p:grpSpPr>
          <a:xfrm>
            <a:off x="504403" y="1886741"/>
            <a:ext cx="3800799" cy="3744417"/>
            <a:chOff x="1489501" y="1200255"/>
            <a:chExt cx="6149174" cy="5159733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F1598013-7DE8-4F74-B022-D15EB1B1D0B1}"/>
                </a:ext>
              </a:extLst>
            </p:cNvPr>
            <p:cNvGrpSpPr/>
            <p:nvPr/>
          </p:nvGrpSpPr>
          <p:grpSpPr>
            <a:xfrm>
              <a:off x="1489501" y="1200255"/>
              <a:ext cx="6149174" cy="5159733"/>
              <a:chOff x="2599441" y="1145726"/>
              <a:chExt cx="6250363" cy="5159733"/>
            </a:xfrm>
          </p:grpSpPr>
          <p:sp>
            <p:nvSpPr>
              <p:cNvPr id="13" name="Блок-схема: ручной ввод 19">
                <a:extLst>
                  <a:ext uri="{FF2B5EF4-FFF2-40B4-BE49-F238E27FC236}">
                    <a16:creationId xmlns:a16="http://schemas.microsoft.com/office/drawing/2014/main" id="{0D0D14DD-05B1-4BD7-9327-FDD5D7FA9F9A}"/>
                  </a:ext>
                </a:extLst>
              </p:cNvPr>
              <p:cNvSpPr/>
              <p:nvPr/>
            </p:nvSpPr>
            <p:spPr>
              <a:xfrm rot="5400000" flipH="1">
                <a:off x="6308852" y="3764508"/>
                <a:ext cx="1949903" cy="3132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rgbClr val="00A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4" name="Блок-схема: решение 13">
                <a:extLst>
                  <a:ext uri="{FF2B5EF4-FFF2-40B4-BE49-F238E27FC236}">
                    <a16:creationId xmlns:a16="http://schemas.microsoft.com/office/drawing/2014/main" id="{4DF5572D-0D46-4518-B284-EFEBADCE3CD9}"/>
                  </a:ext>
                </a:extLst>
              </p:cNvPr>
              <p:cNvSpPr/>
              <p:nvPr/>
            </p:nvSpPr>
            <p:spPr>
              <a:xfrm>
                <a:off x="4439816" y="2610336"/>
                <a:ext cx="2592288" cy="736347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5" name="Блок-схема: решение 14">
                <a:extLst>
                  <a:ext uri="{FF2B5EF4-FFF2-40B4-BE49-F238E27FC236}">
                    <a16:creationId xmlns:a16="http://schemas.microsoft.com/office/drawing/2014/main" id="{895252E1-B556-476B-A7C9-12CF3CD6865B}"/>
                  </a:ext>
                </a:extLst>
              </p:cNvPr>
              <p:cNvSpPr/>
              <p:nvPr/>
            </p:nvSpPr>
            <p:spPr>
              <a:xfrm>
                <a:off x="3386201" y="3799666"/>
                <a:ext cx="4726023" cy="1130875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7" name="Блок-схема: ручной ввод 19">
                <a:extLst>
                  <a:ext uri="{FF2B5EF4-FFF2-40B4-BE49-F238E27FC236}">
                    <a16:creationId xmlns:a16="http://schemas.microsoft.com/office/drawing/2014/main" id="{3A256FAF-0A6F-49FD-97BE-784569E74605}"/>
                  </a:ext>
                </a:extLst>
              </p:cNvPr>
              <p:cNvSpPr/>
              <p:nvPr/>
            </p:nvSpPr>
            <p:spPr>
              <a:xfrm rot="5400000" flipH="1" flipV="1">
                <a:off x="3199376" y="3755623"/>
                <a:ext cx="1949901" cy="3149772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rgbClr val="0088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8" name="Блок-схема: ручной ввод 19">
                <a:extLst>
                  <a:ext uri="{FF2B5EF4-FFF2-40B4-BE49-F238E27FC236}">
                    <a16:creationId xmlns:a16="http://schemas.microsoft.com/office/drawing/2014/main" id="{B493C426-5065-4986-B7A8-B6E5DECB1CF1}"/>
                  </a:ext>
                </a:extLst>
              </p:cNvPr>
              <p:cNvSpPr/>
              <p:nvPr/>
            </p:nvSpPr>
            <p:spPr>
              <a:xfrm rot="5400000" flipH="1">
                <a:off x="5960784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rgbClr val="00A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19" name="Блок-схема: ручной ввод 19">
                <a:extLst>
                  <a:ext uri="{FF2B5EF4-FFF2-40B4-BE49-F238E27FC236}">
                    <a16:creationId xmlns:a16="http://schemas.microsoft.com/office/drawing/2014/main" id="{EC4B7900-D1E2-4A5F-A3BC-8C3D82704E6E}"/>
                  </a:ext>
                </a:extLst>
              </p:cNvPr>
              <p:cNvSpPr/>
              <p:nvPr/>
            </p:nvSpPr>
            <p:spPr>
              <a:xfrm rot="5400000" flipH="1" flipV="1">
                <a:off x="3859212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rgbClr val="0088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20" name="Прямоугольный треугольник 18">
                <a:extLst>
                  <a:ext uri="{FF2B5EF4-FFF2-40B4-BE49-F238E27FC236}">
                    <a16:creationId xmlns:a16="http://schemas.microsoft.com/office/drawing/2014/main" id="{371AC7EB-6086-426A-97AB-CE6FA5B36B60}"/>
                  </a:ext>
                </a:extLst>
              </p:cNvPr>
              <p:cNvSpPr/>
              <p:nvPr/>
            </p:nvSpPr>
            <p:spPr>
              <a:xfrm flipH="1">
                <a:off x="4647359" y="1145726"/>
                <a:ext cx="1080000" cy="1802673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rgbClr val="0088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  <p:sp>
            <p:nvSpPr>
              <p:cNvPr id="21" name="Прямоугольный треугольник 18">
                <a:extLst>
                  <a:ext uri="{FF2B5EF4-FFF2-40B4-BE49-F238E27FC236}">
                    <a16:creationId xmlns:a16="http://schemas.microsoft.com/office/drawing/2014/main" id="{5FBE56D3-4D79-4A8C-9B0A-DE543F38C182}"/>
                  </a:ext>
                </a:extLst>
              </p:cNvPr>
              <p:cNvSpPr/>
              <p:nvPr/>
            </p:nvSpPr>
            <p:spPr>
              <a:xfrm>
                <a:off x="5727361" y="1148399"/>
                <a:ext cx="1080000" cy="1800000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rgbClr val="00A1D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F381D16-92C3-4E99-BFEE-FB73F906CE65}"/>
                </a:ext>
              </a:extLst>
            </p:cNvPr>
            <p:cNvSpPr txBox="1"/>
            <p:nvPr/>
          </p:nvSpPr>
          <p:spPr>
            <a:xfrm>
              <a:off x="2186028" y="1614384"/>
              <a:ext cx="4804501" cy="8906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lvl="0" algn="ctr"/>
              <a:r>
                <a:rPr lang="kk-KZ" sz="1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Дополнительный объем </a:t>
              </a:r>
            </a:p>
            <a:p>
              <a:pPr lvl="0" algn="ctr"/>
              <a:r>
                <a:rPr lang="kk-KZ" sz="1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(другие источники </a:t>
              </a:r>
            </a:p>
            <a:p>
              <a:pPr lvl="0" algn="ctr"/>
              <a:r>
                <a:rPr lang="kk-KZ" sz="1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финансирования)</a:t>
              </a:r>
              <a:endParaRPr lang="ru-RU" sz="12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1ACDF54-B38A-4FA3-A83E-DC48AFD1FD1E}"/>
                </a:ext>
              </a:extLst>
            </p:cNvPr>
            <p:cNvSpPr txBox="1"/>
            <p:nvPr/>
          </p:nvSpPr>
          <p:spPr>
            <a:xfrm>
              <a:off x="3126784" y="3421785"/>
              <a:ext cx="2854636" cy="8906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lvl="0" algn="ctr"/>
              <a:r>
                <a:rPr lang="kk-KZ" sz="1200" b="1" dirty="0">
                  <a:solidFill>
                    <a:schemeClr val="tx1"/>
                  </a:solidFill>
                </a:rPr>
                <a:t>ОСМС </a:t>
              </a:r>
            </a:p>
            <a:p>
              <a:pPr lvl="0" algn="ctr"/>
              <a:r>
                <a:rPr lang="kk-KZ" sz="1200" b="1" dirty="0">
                  <a:solidFill>
                    <a:schemeClr val="tx1"/>
                  </a:solidFill>
                </a:rPr>
                <a:t>для застрахованных граждан</a:t>
              </a:r>
              <a:endParaRPr lang="ru-RU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FD7C349-543A-458D-95EA-7F61FA66846B}"/>
                </a:ext>
              </a:extLst>
            </p:cNvPr>
            <p:cNvSpPr txBox="1"/>
            <p:nvPr/>
          </p:nvSpPr>
          <p:spPr>
            <a:xfrm>
              <a:off x="3262749" y="5145180"/>
              <a:ext cx="2630433" cy="8906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lvl="0" algn="ctr"/>
              <a:r>
                <a:rPr lang="ru-RU" sz="1200" b="1" dirty="0">
                  <a:solidFill>
                    <a:schemeClr val="tx1"/>
                  </a:solidFill>
                </a:rPr>
                <a:t>Минимальный </a:t>
              </a:r>
            </a:p>
            <a:p>
              <a:pPr lvl="0" algn="ctr"/>
              <a:r>
                <a:rPr lang="ru-RU" sz="1200" b="1" dirty="0">
                  <a:solidFill>
                    <a:schemeClr val="tx1"/>
                  </a:solidFill>
                </a:rPr>
                <a:t>социальный </a:t>
              </a:r>
            </a:p>
            <a:p>
              <a:pPr lvl="0" algn="ctr"/>
              <a:r>
                <a:rPr lang="ru-RU" sz="1200" b="1" dirty="0">
                  <a:solidFill>
                    <a:schemeClr val="tx1"/>
                  </a:solidFill>
                </a:rPr>
                <a:t>стандарт: ГОБМП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1764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1478434" y="194165"/>
            <a:ext cx="7605629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Первичная медико-санитарная помощь </a:t>
            </a:r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в ГОБМП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CCFB8EF8-7F89-4A4E-8E04-1AC2E8D486F7}"/>
              </a:ext>
            </a:extLst>
          </p:cNvPr>
          <p:cNvSpPr/>
          <p:nvPr/>
        </p:nvSpPr>
        <p:spPr>
          <a:xfrm>
            <a:off x="5898922" y="1013861"/>
            <a:ext cx="5256584" cy="432048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ГОБМП (предлагаемый подход)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6D15640-46B6-40F7-9F06-73BE270572D3}"/>
              </a:ext>
            </a:extLst>
          </p:cNvPr>
          <p:cNvSpPr/>
          <p:nvPr/>
        </p:nvSpPr>
        <p:spPr>
          <a:xfrm>
            <a:off x="5898922" y="1506786"/>
            <a:ext cx="5256584" cy="27303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прививки;</a:t>
            </a: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профилактические медицинские осмотры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скрининги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 целевых групп населения (рак толстой кишки, молочной железы, шейки матки), а также БСК и глаукома;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патронаж детей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до 1 года;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наблюдение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беременности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динамическое наблюдение больных с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хроническими заболеваниями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(25 групп заболеваний)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, социально-значимыми заболеваниями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(5 заболеваний);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неотложная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медицинская помощь;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прием специалиста первичной медико-санитарной помощи при обращении пациента (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острые или обострение хронических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заболеваний);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консультирование пациентов по вопросам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здорового образа жизни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услуги лабораторной диагностики и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инструментальные диагностические исследования (ЭКГ, СМАД/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Холтер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, спирография и т.д.) (50 услуг)</a:t>
            </a:r>
          </a:p>
        </p:txBody>
      </p:sp>
      <p:pic>
        <p:nvPicPr>
          <p:cNvPr id="57" name="Picture 38" descr="consultation, doctor, doctor consultation, healthcare, patient, visit icon">
            <a:extLst>
              <a:ext uri="{FF2B5EF4-FFF2-40B4-BE49-F238E27FC236}">
                <a16:creationId xmlns:a16="http://schemas.microsoft.com/office/drawing/2014/main" id="{54072FC0-CD9B-4B00-BB01-BF3C9A60D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62" y="118153"/>
            <a:ext cx="741072" cy="74107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F185EB1A-76E1-4362-8EC8-25F2F0930325}"/>
              </a:ext>
            </a:extLst>
          </p:cNvPr>
          <p:cNvSpPr/>
          <p:nvPr/>
        </p:nvSpPr>
        <p:spPr>
          <a:xfrm>
            <a:off x="426314" y="1013861"/>
            <a:ext cx="5256584" cy="432048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ГОБМП (текущая редакция)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EACC51E-07B3-4C95-83F3-7539013575DE}"/>
              </a:ext>
            </a:extLst>
          </p:cNvPr>
          <p:cNvSpPr/>
          <p:nvPr/>
        </p:nvSpPr>
        <p:spPr>
          <a:xfrm>
            <a:off x="426314" y="1506786"/>
            <a:ext cx="5256584" cy="27303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профилактические прививки;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профилактические медицинские осмотры (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скрининги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 целевых групп населения;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патронаж детей до 1 года;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наблюдение беременности;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динамическое наблюдение больных с хроническими заболеваниями (</a:t>
            </a:r>
            <a:r>
              <a:rPr lang="ru-RU" sz="12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254 групп заболеваний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), социально-значимыми заболеваниями (</a:t>
            </a:r>
            <a:r>
              <a:rPr lang="ru-RU" sz="1200" u="sng" dirty="0">
                <a:solidFill>
                  <a:srgbClr val="C00000"/>
                </a:solidFill>
                <a:latin typeface="Arial Narrow" panose="020B0606020202030204" pitchFamily="34" charset="0"/>
              </a:rPr>
              <a:t>13 групп заболеваний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неотложная медицинская помощь;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прием специалиста первичной медико-санитарной помощи при обращении пациента (острые или обострение хронических заболеваний);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консультирование пациентов по вопросам здорового образа жизни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услуги лабораторной диагностики (21 услуга)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инструментальные диагностические исследования</a:t>
            </a:r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F9F4E9D7-5ECF-4097-890D-179C446810DC}"/>
              </a:ext>
            </a:extLst>
          </p:cNvPr>
          <p:cNvSpPr/>
          <p:nvPr/>
        </p:nvSpPr>
        <p:spPr>
          <a:xfrm>
            <a:off x="5814337" y="2711628"/>
            <a:ext cx="6377663" cy="360041"/>
          </a:xfrm>
          <a:prstGeom prst="round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 - 229 групп</a:t>
            </a:r>
          </a:p>
          <a:p>
            <a:pPr algn="r"/>
            <a:r>
              <a:rPr lang="ru-RU" sz="1400" b="1" dirty="0">
                <a:solidFill>
                  <a:srgbClr val="C00000"/>
                </a:solidFill>
                <a:latin typeface="Arial Narrow" panose="020B0606020202030204" pitchFamily="34" charset="0"/>
              </a:rPr>
              <a:t>-8 групп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51284BA4-B7DC-4222-9258-217A9CFD4D42}"/>
              </a:ext>
            </a:extLst>
          </p:cNvPr>
          <p:cNvSpPr/>
          <p:nvPr/>
        </p:nvSpPr>
        <p:spPr>
          <a:xfrm>
            <a:off x="442845" y="4423736"/>
            <a:ext cx="10742984" cy="10182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Доступ к </a:t>
            </a:r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минимальным, базовым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медицинским услугам </a:t>
            </a:r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для всего населения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страны. Динамическое наблюдение при </a:t>
            </a:r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основных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хронических заболеваниях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доступности ПМСП, за счет:</a:t>
            </a:r>
          </a:p>
          <a:p>
            <a:pPr marL="1439863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оптимизации перечня диспансерных заболеваний, сформированного в 1986 году (в РФ аналогичная оптимизация проведена в 2012 году)</a:t>
            </a:r>
          </a:p>
          <a:p>
            <a:pPr marL="1439863" indent="-17145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определения исчерпывающего перечня услуг ПМСП. Снижение неадекватной нагрузки на медицинских 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val="3086742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12">
            <a:extLst>
              <a:ext uri="{FF2B5EF4-FFF2-40B4-BE49-F238E27FC236}">
                <a16:creationId xmlns:a16="http://schemas.microsoft.com/office/drawing/2014/main" id="{7681543E-574A-4891-8F5D-88D995EA3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B848-25CB-4F5B-98CF-42BC2B7957C3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DAB49B56-52F0-427A-86AB-F23C9FFAE4B8}"/>
              </a:ext>
            </a:extLst>
          </p:cNvPr>
          <p:cNvSpPr txBox="1">
            <a:spLocks/>
          </p:cNvSpPr>
          <p:nvPr/>
        </p:nvSpPr>
        <p:spPr>
          <a:xfrm>
            <a:off x="1540543" y="202630"/>
            <a:ext cx="7776865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ea typeface="+mn-ea"/>
                <a:cs typeface="Arial" charset="0"/>
              </a:rPr>
              <a:t>Консультативно-диагностическая помощь в ГОБМП и ОСМС</a:t>
            </a: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A7038CEF-E2B3-4FA7-A176-AA1B13A0A770}"/>
              </a:ext>
            </a:extLst>
          </p:cNvPr>
          <p:cNvSpPr/>
          <p:nvPr/>
        </p:nvSpPr>
        <p:spPr>
          <a:xfrm>
            <a:off x="7248127" y="887184"/>
            <a:ext cx="4392489" cy="439594"/>
          </a:xfrm>
          <a:prstGeom prst="roundRect">
            <a:avLst/>
          </a:prstGeom>
          <a:solidFill>
            <a:srgbClr val="3399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CCFB8EF8-7F89-4A4E-8E04-1AC2E8D486F7}"/>
              </a:ext>
            </a:extLst>
          </p:cNvPr>
          <p:cNvSpPr/>
          <p:nvPr/>
        </p:nvSpPr>
        <p:spPr>
          <a:xfrm>
            <a:off x="480169" y="2924944"/>
            <a:ext cx="4392490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(предлагаемый подход)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E399ED3-178C-4530-8C1A-16A6C0FC1FFA}"/>
              </a:ext>
            </a:extLst>
          </p:cNvPr>
          <p:cNvSpPr/>
          <p:nvPr/>
        </p:nvSpPr>
        <p:spPr>
          <a:xfrm>
            <a:off x="479376" y="3442931"/>
            <a:ext cx="4392489" cy="29134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342900" indent="-342900">
              <a:buFont typeface="+mj-lt"/>
              <a:buAutoNum type="arabicPeriod"/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Динамическое наблюдение больных с хроническими заболеваниями, управляемыми на уровне ПМСП</a:t>
            </a: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55600" lvl="1"/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25 групп заболеваний; 2,4 </a:t>
            </a:r>
            <a:r>
              <a:rPr lang="ru-RU" sz="12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млн.чел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):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Консультации врачей – специалистов (12 профилей)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Лабораторная диагностика (биохимические исследования,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онкомаркеры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– 72 услуги)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Инструментальные исследования (50 услуг)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Функциональная диагностика (2 услуги)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Диагностика и лечение социально-значимых заболеваний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Для постановки диагноза заболевания, подлежащего динамическому наблюдению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, социально значимого заболевания: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Консультации специалистов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Лабораторная и инструментальная  диагностика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92C319F7-92C1-4680-BE27-C70B1B7979CA}"/>
              </a:ext>
            </a:extLst>
          </p:cNvPr>
          <p:cNvSpPr/>
          <p:nvPr/>
        </p:nvSpPr>
        <p:spPr>
          <a:xfrm>
            <a:off x="7248126" y="1416924"/>
            <a:ext cx="4392489" cy="40283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marL="179388" indent="-179388" algn="just"/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1. Профилактический специализированный осмотр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здоровых взрослых</a:t>
            </a: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9388" indent="-179388" algn="just"/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2. Профилактические специализированные медицинские (скрининговые) осмотры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детей в возрасте до 18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лет – 1 раз в год</a:t>
            </a:r>
          </a:p>
          <a:p>
            <a:pPr marL="179388" indent="-179388" algn="just"/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3.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 Услуги стоматологии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(для детей до 18 лет, инвалидов, пенсионеров, многодетных матерей)</a:t>
            </a:r>
          </a:p>
          <a:p>
            <a:pPr marL="179388" indent="-179388" algn="just"/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4.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 Прием, консультации и процедуры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у врачей – специалистов (35 профилей)</a:t>
            </a:r>
          </a:p>
          <a:p>
            <a:pPr marL="179388" indent="-179388" algn="just"/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5. Наблюдение у врачей-специалистов пациентов с хроническими заболеваниями,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не подлежащими динамическому наблюдению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на уровне ПМСП (неврологические, эндокринные, наследственные б-ни, пороки развития, болезни сосудов, костей, суставов, последствия травм, некоторые нарушения обмена и т.д.) </a:t>
            </a:r>
          </a:p>
          <a:p>
            <a:pPr marL="179388" indent="-179388" algn="just"/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6. Лабораторная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диагностика, в т.ч. </a:t>
            </a:r>
            <a:r>
              <a:rPr lang="ru-RU" sz="12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дорогостоящие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</a:p>
          <a:p>
            <a:pPr marL="265113" indent="-179388" algn="just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биохимические исследования микроэлементов, ферментов, некоторых лекарственных веществ;</a:t>
            </a:r>
          </a:p>
          <a:p>
            <a:pPr marL="265113" indent="-179388" algn="just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гормоны, витамины,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онкомаркеры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, аутоиммунные маркеры;</a:t>
            </a:r>
          </a:p>
          <a:p>
            <a:pPr marL="265113" indent="-179388" algn="just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аллергены, маркеры вирусных гепатитов;</a:t>
            </a:r>
          </a:p>
          <a:p>
            <a:pPr marL="265113" indent="-179388" algn="just"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ПЦР диагностика</a:t>
            </a:r>
          </a:p>
          <a:p>
            <a:pPr marL="179388" indent="-179388" algn="just"/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7. Инструментальные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исследования и 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функциональная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диагностика (228 услуг)</a:t>
            </a:r>
            <a:endParaRPr lang="ru-RU" sz="11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82" name="Picture 2" descr="Doctor blue icon">
            <a:extLst>
              <a:ext uri="{FF2B5EF4-FFF2-40B4-BE49-F238E27FC236}">
                <a16:creationId xmlns:a16="http://schemas.microsoft.com/office/drawing/2014/main" id="{C2C07D94-F5D6-4381-8FAF-32DECEAEA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1" y="95128"/>
            <a:ext cx="648073" cy="639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C44C7B88-1239-4CD4-8739-4C060FB62A07}"/>
              </a:ext>
            </a:extLst>
          </p:cNvPr>
          <p:cNvSpPr/>
          <p:nvPr/>
        </p:nvSpPr>
        <p:spPr>
          <a:xfrm>
            <a:off x="479376" y="880133"/>
            <a:ext cx="4392490" cy="412234"/>
          </a:xfrm>
          <a:prstGeom prst="roundRect">
            <a:avLst/>
          </a:prstGeom>
          <a:solidFill>
            <a:srgbClr val="4BACC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ГОБМП </a:t>
            </a:r>
            <a:r>
              <a:rPr lang="ru-RU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(текущая редакция)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0D546F6-246F-421F-AEF4-3E5D9FA05D2D}"/>
              </a:ext>
            </a:extLst>
          </p:cNvPr>
          <p:cNvSpPr/>
          <p:nvPr/>
        </p:nvSpPr>
        <p:spPr>
          <a:xfrm>
            <a:off x="479376" y="1407796"/>
            <a:ext cx="4392489" cy="12775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t"/>
          <a:lstStyle/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Консультации врачей – специалистов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Лабораторная диагностика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Инструментальные исследования и функциональная диагностика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Для социально уязвимых категорий: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дорогостоящие лабораторные услуги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экстренная стоматология</a:t>
            </a:r>
          </a:p>
        </p:txBody>
      </p:sp>
      <p:cxnSp>
        <p:nvCxnSpPr>
          <p:cNvPr id="4" name="Соединитель: уступ 3">
            <a:extLst>
              <a:ext uri="{FF2B5EF4-FFF2-40B4-BE49-F238E27FC236}">
                <a16:creationId xmlns:a16="http://schemas.microsoft.com/office/drawing/2014/main" id="{0167CA2F-7FF4-40E4-9003-63957EBE96DA}"/>
              </a:ext>
            </a:extLst>
          </p:cNvPr>
          <p:cNvCxnSpPr>
            <a:cxnSpLocks/>
            <a:stCxn id="21" idx="3"/>
            <a:endCxn id="5" idx="3"/>
          </p:cNvCxnSpPr>
          <p:nvPr/>
        </p:nvCxnSpPr>
        <p:spPr>
          <a:xfrm>
            <a:off x="4871865" y="2046555"/>
            <a:ext cx="12700" cy="2853086"/>
          </a:xfrm>
          <a:prstGeom prst="bentConnector3">
            <a:avLst>
              <a:gd name="adj1" fmla="val 4828039"/>
            </a:avLst>
          </a:prstGeom>
          <a:ln w="28575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Соединитель: уступ 11">
            <a:extLst>
              <a:ext uri="{FF2B5EF4-FFF2-40B4-BE49-F238E27FC236}">
                <a16:creationId xmlns:a16="http://schemas.microsoft.com/office/drawing/2014/main" id="{870D64E9-7F05-43B4-9524-9D95EF0FC55F}"/>
              </a:ext>
            </a:extLst>
          </p:cNvPr>
          <p:cNvCxnSpPr>
            <a:cxnSpLocks/>
            <a:stCxn id="21" idx="3"/>
            <a:endCxn id="66" idx="1"/>
          </p:cNvCxnSpPr>
          <p:nvPr/>
        </p:nvCxnSpPr>
        <p:spPr>
          <a:xfrm>
            <a:off x="4871865" y="2046555"/>
            <a:ext cx="2376261" cy="1384519"/>
          </a:xfrm>
          <a:prstGeom prst="bent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C4905437-5D21-4E3D-B851-E575A11C7ACF}"/>
              </a:ext>
            </a:extLst>
          </p:cNvPr>
          <p:cNvSpPr/>
          <p:nvPr/>
        </p:nvSpPr>
        <p:spPr>
          <a:xfrm>
            <a:off x="5951984" y="5612799"/>
            <a:ext cx="5165624" cy="8800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rgbClr val="C00000"/>
                </a:solidFill>
                <a:latin typeface="Arial Narrow" panose="020B0606020202030204" pitchFamily="34" charset="0"/>
              </a:rPr>
              <a:t>Эффект от оптимизации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Непрерывность помощи больным хроническими заболеваниями, подлежащими диспансерному наблюдению, социально-значимыми заболеваниями</a:t>
            </a:r>
          </a:p>
          <a:p>
            <a:pPr marL="285744" indent="-285744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Повышение доступности и качества КДУ</a:t>
            </a:r>
          </a:p>
        </p:txBody>
      </p:sp>
    </p:spTree>
    <p:extLst>
      <p:ext uri="{BB962C8B-B14F-4D97-AF65-F5344CB8AC3E}">
        <p14:creationId xmlns:p14="http://schemas.microsoft.com/office/powerpoint/2010/main" val="3035808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8633</TotalTime>
  <Words>2198</Words>
  <Application>Microsoft Office PowerPoint</Application>
  <PresentationFormat>Широкоэкранный</PresentationFormat>
  <Paragraphs>332</Paragraphs>
  <Slides>14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Microsoft JhengHei Light</vt:lpstr>
      <vt:lpstr>Arial</vt:lpstr>
      <vt:lpstr>Arial Narrow</vt:lpstr>
      <vt:lpstr>Calibri</vt:lpstr>
      <vt:lpstr>Wingdings</vt:lpstr>
      <vt:lpstr>Тема Office</vt:lpstr>
      <vt:lpstr>Worksheet</vt:lpstr>
      <vt:lpstr>Презентация PowerPoint</vt:lpstr>
      <vt:lpstr>Глобальный тренд: обеспечение всеобщего охвата и управление хроническими неинфекционными заболеваниями</vt:lpstr>
      <vt:lpstr>Демографические тренды: рост продолжительности жизни, изменение половозрастного состава населения, высокое давление хронических неинфекционных заболеваний </vt:lpstr>
      <vt:lpstr>Расходы на здравоохранение: граждане несут значительные финансовые расходы, способные привести к бедности</vt:lpstr>
      <vt:lpstr>Потребление стационарной помощи: основной потребитель стационарной помощи – экономически неактивное население</vt:lpstr>
      <vt:lpstr>Этапы внедрения новой модели ГОБМП</vt:lpstr>
      <vt:lpstr>Предлагаемые подходы: распределение рисков на основе трехуровневой системы медицинского обеспечения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Ожидаемые результаты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Информатизация в настоящий момент</dc:title>
  <dc:creator>Yermek Nugmanov</dc:creator>
  <cp:lastModifiedBy>User</cp:lastModifiedBy>
  <cp:revision>567</cp:revision>
  <cp:lastPrinted>2018-04-19T05:23:21Z</cp:lastPrinted>
  <dcterms:created xsi:type="dcterms:W3CDTF">2017-05-25T13:24:11Z</dcterms:created>
  <dcterms:modified xsi:type="dcterms:W3CDTF">2018-05-18T04:41:44Z</dcterms:modified>
</cp:coreProperties>
</file>