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3911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38" autoAdjust="0"/>
    <p:restoredTop sz="94660"/>
  </p:normalViewPr>
  <p:slideViewPr>
    <p:cSldViewPr snapToGrid="0">
      <p:cViewPr varScale="1">
        <p:scale>
          <a:sx n="74" d="100"/>
          <a:sy n="74" d="100"/>
        </p:scale>
        <p:origin x="91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36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015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334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3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2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212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020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380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73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28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3AAA4-965D-4B22-8BD8-D3B826D80269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91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dlc@dari.kz" TargetMode="External"/><Relationship Id="rId2" Type="http://schemas.openxmlformats.org/officeDocument/2006/relationships/hyperlink" Target="http://www.dari.kz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0314" y="198438"/>
            <a:ext cx="10789920" cy="728662"/>
          </a:xfrm>
          <a:solidFill>
            <a:srgbClr val="FFFF99"/>
          </a:solidFill>
        </p:spPr>
        <p:txBody>
          <a:bodyPr>
            <a:normAutofit lnSpcReduction="10000"/>
          </a:bodyPr>
          <a:lstStyle/>
          <a:p>
            <a:r>
              <a:rPr lang="ru-RU" b="1" dirty="0" smtClean="0"/>
              <a:t>Мониторинг безопасности лекарственных препаратов, изделий медицинского назначения и медицинской техники </a:t>
            </a:r>
            <a:endParaRPr lang="ru-RU" b="1" dirty="0"/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541324" y="927100"/>
            <a:ext cx="11038638" cy="1397000"/>
          </a:xfrm>
          <a:prstGeom prst="vertic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b="1" i="1" dirty="0" smtClean="0">
              <a:solidFill>
                <a:schemeClr val="tx1"/>
              </a:solidFill>
            </a:endParaRPr>
          </a:p>
          <a:p>
            <a:pPr algn="ctr"/>
            <a:endParaRPr lang="ru-RU" sz="800" b="1" i="1" dirty="0" smtClean="0">
              <a:solidFill>
                <a:schemeClr val="tx1"/>
              </a:solidFill>
            </a:endParaRPr>
          </a:p>
          <a:p>
            <a:pPr algn="ctr"/>
            <a:r>
              <a:rPr lang="ru-RU" sz="800" b="1" i="1" dirty="0" smtClean="0">
                <a:solidFill>
                  <a:schemeClr val="tx1"/>
                </a:solidFill>
              </a:rPr>
              <a:t>Уважаемый потребитель!</a:t>
            </a:r>
          </a:p>
          <a:p>
            <a:pPr algn="ctr"/>
            <a:endParaRPr lang="ru-RU" sz="800" b="1" i="1" dirty="0" smtClean="0">
              <a:solidFill>
                <a:schemeClr val="tx1"/>
              </a:solidFill>
            </a:endParaRPr>
          </a:p>
          <a:p>
            <a:pPr algn="ctr"/>
            <a:r>
              <a:rPr lang="ru-RU" sz="800" b="1" i="1" dirty="0" smtClean="0">
                <a:solidFill>
                  <a:schemeClr val="tx1"/>
                </a:solidFill>
              </a:rPr>
              <a:t>Абсолютно безопасных лекарственных препаратов не существует, любой лекарственный препарат может вызвать побочное действие.  </a:t>
            </a:r>
          </a:p>
          <a:p>
            <a:pPr algn="ctr"/>
            <a:r>
              <a:rPr lang="ru-RU" sz="800" b="1" i="1" dirty="0" smtClean="0">
                <a:solidFill>
                  <a:schemeClr val="tx1"/>
                </a:solidFill>
              </a:rPr>
              <a:t>Необходимо понимать, что риск развития побочных реакций не всегда может быть связан со свойствами лекарственного препарата и зависит от ряда факторов – правильного применения лекарственного препарата в соответствии с инструкцией по медицинскому применению, взаимодействия с другими лекарствами, пищей, напитками, индивидуальных особенностей организма и др. </a:t>
            </a:r>
          </a:p>
          <a:p>
            <a:pPr algn="ctr"/>
            <a:r>
              <a:rPr lang="ru-RU" sz="800" b="1" i="1" dirty="0" smtClean="0">
                <a:solidFill>
                  <a:schemeClr val="tx1"/>
                </a:solidFill>
              </a:rPr>
              <a:t>Большую часть побочных действий лекарств можно предотвратить, зная особенности лекарственных препаратов и факторы риска развития побочных действий. </a:t>
            </a:r>
          </a:p>
          <a:p>
            <a:pPr algn="ctr"/>
            <a:r>
              <a:rPr lang="ru-RU" sz="800" b="1" i="1" dirty="0" smtClean="0">
                <a:solidFill>
                  <a:schemeClr val="tx1"/>
                </a:solidFill>
              </a:rPr>
              <a:t>Надеемся на Ваше  активное участие в выявлении побочных действий лекарств. </a:t>
            </a:r>
          </a:p>
          <a:p>
            <a:pPr algn="ctr"/>
            <a:endParaRPr lang="ru-RU" sz="800" b="1" i="1" dirty="0" smtClean="0">
              <a:solidFill>
                <a:schemeClr val="tx1"/>
              </a:solidFill>
            </a:endParaRPr>
          </a:p>
          <a:p>
            <a:pPr algn="ctr"/>
            <a:r>
              <a:rPr lang="ru-RU" sz="800" b="1" i="1" dirty="0" smtClean="0">
                <a:solidFill>
                  <a:srgbClr val="FF0000"/>
                </a:solidFill>
              </a:rPr>
              <a:t>Ваше сообщение о побочном действии лекарств имеет важное значение в обеспечении безопасности лекарств и облегчении страданий и спасении тысячи жизней не только в Казахстане, но и в мире ! </a:t>
            </a:r>
            <a:endParaRPr lang="ru-RU" sz="800" b="1" i="1" dirty="0" smtClean="0">
              <a:solidFill>
                <a:schemeClr val="tx1"/>
              </a:solidFill>
            </a:endParaRPr>
          </a:p>
          <a:p>
            <a:pPr algn="ctr"/>
            <a:endParaRPr lang="ru-RU" sz="800" b="1" i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629107" y="2513763"/>
            <a:ext cx="2018994" cy="1582748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600" b="1" i="1" dirty="0" smtClean="0">
                <a:solidFill>
                  <a:srgbClr val="FF0000"/>
                </a:solidFill>
              </a:rPr>
              <a:t>Что нужно сообщать?</a:t>
            </a:r>
          </a:p>
          <a:p>
            <a:pPr algn="just"/>
            <a:r>
              <a:rPr lang="ru-RU" sz="600" dirty="0" smtClean="0">
                <a:solidFill>
                  <a:schemeClr val="tx1"/>
                </a:solidFill>
              </a:rPr>
              <a:t>- о любых побочных действиях лекарственного препарата, которые наблюдались у Вас или у Ваших детей, родственников при применении лекарственного препарата;</a:t>
            </a:r>
          </a:p>
          <a:p>
            <a:pPr algn="just"/>
            <a:r>
              <a:rPr lang="ru-RU" sz="600" dirty="0" smtClean="0">
                <a:solidFill>
                  <a:schemeClr val="tx1"/>
                </a:solidFill>
              </a:rPr>
              <a:t>- об отсутствии или низкой эффективности лекарственного препарата;</a:t>
            </a:r>
          </a:p>
          <a:p>
            <a:pPr marL="171450" indent="-171450" algn="just">
              <a:buFontTx/>
              <a:buChar char="-"/>
            </a:pPr>
            <a:r>
              <a:rPr lang="ru-RU" sz="600" dirty="0" smtClean="0">
                <a:solidFill>
                  <a:schemeClr val="tx1"/>
                </a:solidFill>
              </a:rPr>
              <a:t>о передозировке;</a:t>
            </a:r>
          </a:p>
          <a:p>
            <a:pPr marL="171450" indent="-171450" algn="just">
              <a:buFontTx/>
              <a:buChar char="-"/>
            </a:pPr>
            <a:r>
              <a:rPr lang="ru-RU" sz="600" dirty="0" smtClean="0">
                <a:solidFill>
                  <a:schemeClr val="tx1"/>
                </a:solidFill>
              </a:rPr>
              <a:t>о случаях злоупотребления лекарственным препаратом;</a:t>
            </a:r>
          </a:p>
          <a:p>
            <a:pPr marL="171450" indent="-171450" algn="just">
              <a:buFontTx/>
              <a:buChar char="-"/>
            </a:pPr>
            <a:r>
              <a:rPr lang="ru-RU" sz="600" dirty="0" smtClean="0">
                <a:solidFill>
                  <a:schemeClr val="tx1"/>
                </a:solidFill>
              </a:rPr>
              <a:t>о влиянии лекарственного препарата на развитие плода и (или) ребенка. </a:t>
            </a:r>
          </a:p>
          <a:p>
            <a:pPr algn="just"/>
            <a:endParaRPr lang="ru-RU" sz="6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2751213" y="2513763"/>
            <a:ext cx="3598381" cy="1531543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b="1" i="1" dirty="0" smtClean="0">
                <a:solidFill>
                  <a:srgbClr val="FF0000"/>
                </a:solidFill>
              </a:rPr>
              <a:t>КОМУ НУЖНО СООБЩАТЬ?</a:t>
            </a:r>
          </a:p>
          <a:p>
            <a:pPr algn="ctr"/>
            <a:endParaRPr lang="ru-RU" sz="700" b="1" i="1" dirty="0" smtClean="0">
              <a:solidFill>
                <a:srgbClr val="FF0000"/>
              </a:solidFill>
            </a:endParaRPr>
          </a:p>
          <a:p>
            <a:pPr algn="just"/>
            <a:r>
              <a:rPr lang="ru-RU" sz="700" dirty="0" smtClean="0">
                <a:solidFill>
                  <a:schemeClr val="tx1"/>
                </a:solidFill>
              </a:rPr>
              <a:t>При наблюдении побочных действий лекарственного препарата или других указанных проблем с применением лекарственного препарата или изделия медицинского назначения или медицинской техники </a:t>
            </a:r>
            <a:r>
              <a:rPr lang="ru-RU" sz="700" b="1" dirty="0" smtClean="0">
                <a:solidFill>
                  <a:schemeClr val="tx1"/>
                </a:solidFill>
              </a:rPr>
              <a:t>СООБЩИТЕ ОБ ЭТОМ  ВРАЧУ ИЛИ ФАРМАЦЕВТУ!</a:t>
            </a:r>
          </a:p>
          <a:p>
            <a:pPr algn="just"/>
            <a:endParaRPr lang="ru-RU" sz="700" b="1" dirty="0">
              <a:solidFill>
                <a:schemeClr val="tx1"/>
              </a:solidFill>
            </a:endParaRPr>
          </a:p>
          <a:p>
            <a:pPr algn="just"/>
            <a:r>
              <a:rPr lang="ru-RU" sz="700" b="1" dirty="0" smtClean="0">
                <a:solidFill>
                  <a:schemeClr val="tx1"/>
                </a:solidFill>
              </a:rPr>
              <a:t>Врач или фармацевт заполнят специальную форму на веб-сайте </a:t>
            </a:r>
            <a:r>
              <a:rPr lang="en-US" sz="700" b="1" dirty="0" smtClean="0">
                <a:solidFill>
                  <a:schemeClr val="tx1"/>
                </a:solidFill>
                <a:hlinkClick r:id="rId2"/>
              </a:rPr>
              <a:t>www.dari.kz</a:t>
            </a:r>
            <a:r>
              <a:rPr lang="en-US" sz="700" b="1" dirty="0" smtClean="0">
                <a:solidFill>
                  <a:schemeClr val="tx1"/>
                </a:solidFill>
              </a:rPr>
              <a:t> </a:t>
            </a:r>
            <a:r>
              <a:rPr lang="ru-RU" sz="700" b="1" dirty="0" smtClean="0">
                <a:solidFill>
                  <a:schemeClr val="tx1"/>
                </a:solidFill>
              </a:rPr>
              <a:t>для информирования РГП «Национальный центр экспертизы лекарственных средств, изделий медицинского назначения и медицинской техники»  Министерства здравоохранения Республики Казахстан. </a:t>
            </a:r>
            <a:endParaRPr lang="en-US" sz="700" b="1" dirty="0" smtClean="0">
              <a:solidFill>
                <a:schemeClr val="tx1"/>
              </a:solidFill>
            </a:endParaRPr>
          </a:p>
          <a:p>
            <a:pPr lvl="0" algn="just"/>
            <a:r>
              <a:rPr lang="ru-RU" sz="700" b="1" dirty="0" smtClean="0">
                <a:solidFill>
                  <a:schemeClr val="tx1"/>
                </a:solidFill>
              </a:rPr>
              <a:t>Основание: </a:t>
            </a:r>
            <a:r>
              <a:rPr lang="ru-RU" sz="700" b="1" dirty="0">
                <a:solidFill>
                  <a:schemeClr val="tx1"/>
                </a:solidFill>
              </a:rPr>
              <a:t>ст. 85 </a:t>
            </a:r>
            <a:r>
              <a:rPr lang="ru-RU" sz="700" b="1" dirty="0" smtClean="0">
                <a:solidFill>
                  <a:schemeClr val="tx1"/>
                </a:solidFill>
              </a:rPr>
              <a:t>Кодекса </a:t>
            </a:r>
            <a:r>
              <a:rPr lang="ru-RU" sz="700" b="1" dirty="0">
                <a:solidFill>
                  <a:schemeClr val="tx1"/>
                </a:solidFill>
              </a:rPr>
              <a:t>«О здоровье народа и системе здравоохранения</a:t>
            </a:r>
            <a:r>
              <a:rPr lang="ru-RU" sz="700" b="1" dirty="0" smtClean="0">
                <a:solidFill>
                  <a:schemeClr val="tx1"/>
                </a:solidFill>
              </a:rPr>
              <a:t>» </a:t>
            </a:r>
            <a:endParaRPr lang="ru-RU" sz="700" b="1" dirty="0">
              <a:solidFill>
                <a:schemeClr val="tx1"/>
              </a:solidFill>
            </a:endParaRPr>
          </a:p>
          <a:p>
            <a:pPr algn="just"/>
            <a:endParaRPr lang="ru-RU" sz="700" b="1" dirty="0" smtClean="0">
              <a:solidFill>
                <a:schemeClr val="tx1"/>
              </a:solidFill>
            </a:endParaRPr>
          </a:p>
          <a:p>
            <a:pPr algn="just"/>
            <a:endParaRPr lang="ru-RU" sz="7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6510527" y="2513763"/>
            <a:ext cx="2582648" cy="1582749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600" b="1" i="1" dirty="0" smtClean="0">
                <a:solidFill>
                  <a:srgbClr val="FF0000"/>
                </a:solidFill>
              </a:rPr>
              <a:t>Какую информацию сообщить?</a:t>
            </a:r>
          </a:p>
          <a:p>
            <a:pPr algn="just"/>
            <a:r>
              <a:rPr lang="ru-RU" sz="600" dirty="0" smtClean="0">
                <a:solidFill>
                  <a:schemeClr val="tx1"/>
                </a:solidFill>
              </a:rPr>
              <a:t>Очень важно при сообщении о развитии побочной реакции или других проблем, связанных с применением лекарственного препарата, врачу или фармацевту предоставить следующую минимальную информацию: </a:t>
            </a:r>
          </a:p>
          <a:p>
            <a:pPr algn="just"/>
            <a:r>
              <a:rPr lang="ru-RU" sz="600" b="1" dirty="0" smtClean="0">
                <a:solidFill>
                  <a:schemeClr val="tx1"/>
                </a:solidFill>
              </a:rPr>
              <a:t>1. Информацию о пациенте (потребителе): </a:t>
            </a:r>
            <a:r>
              <a:rPr lang="ru-RU" sz="600" dirty="0" smtClean="0">
                <a:solidFill>
                  <a:schemeClr val="tx1"/>
                </a:solidFill>
              </a:rPr>
              <a:t>инициалы, возраст, пол (ВНИМАНИЕ: персональные данные в сообщении не указываются!);</a:t>
            </a:r>
          </a:p>
          <a:p>
            <a:pPr algn="just"/>
            <a:r>
              <a:rPr lang="ru-RU" sz="600" b="1" dirty="0" smtClean="0">
                <a:solidFill>
                  <a:schemeClr val="tx1"/>
                </a:solidFill>
              </a:rPr>
              <a:t>2. Описание побочного действия или других наблюдавшихся проблем, связанных с применением лекарства;</a:t>
            </a:r>
          </a:p>
          <a:p>
            <a:pPr algn="just"/>
            <a:r>
              <a:rPr lang="ru-RU" sz="600" dirty="0" smtClean="0">
                <a:solidFill>
                  <a:schemeClr val="tx1"/>
                </a:solidFill>
              </a:rPr>
              <a:t>3. Информацию о «подозреваемом» лекарственном препарате: торговое название или наименование действующего вещества препарата, название производителя (желательно), серия, срок годности (желательно);</a:t>
            </a:r>
          </a:p>
          <a:p>
            <a:pPr algn="just"/>
            <a:r>
              <a:rPr lang="ru-RU" sz="600" dirty="0" smtClean="0">
                <a:solidFill>
                  <a:schemeClr val="tx1"/>
                </a:solidFill>
              </a:rPr>
              <a:t>5. Диагноз (заболевание), для лечения или профилактики которого принимался лекарственный препарат. </a:t>
            </a:r>
            <a:endParaRPr lang="ru-RU" sz="6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629106" y="4292509"/>
            <a:ext cx="2018995" cy="1896372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600" b="1" i="1" dirty="0" smtClean="0">
              <a:solidFill>
                <a:schemeClr val="tx1"/>
              </a:solidFill>
            </a:endParaRPr>
          </a:p>
          <a:p>
            <a:pPr algn="just"/>
            <a:r>
              <a:rPr lang="ru-RU" sz="600" b="1" i="1" dirty="0" smtClean="0">
                <a:solidFill>
                  <a:srgbClr val="FF0000"/>
                </a:solidFill>
              </a:rPr>
              <a:t>Что нужно сообщать о безопасности изделий медицинского назначения и медицинской техники (ИМН и МТ)?</a:t>
            </a:r>
          </a:p>
          <a:p>
            <a:pPr marL="171450" indent="-171450" algn="just">
              <a:buFontTx/>
              <a:buChar char="-"/>
            </a:pPr>
            <a:r>
              <a:rPr lang="ru-RU" sz="600" dirty="0" smtClean="0">
                <a:solidFill>
                  <a:schemeClr val="tx1"/>
                </a:solidFill>
              </a:rPr>
              <a:t>о любой неисправности;</a:t>
            </a:r>
          </a:p>
          <a:p>
            <a:pPr marL="171450" indent="-171450" algn="just">
              <a:buFontTx/>
              <a:buChar char="-"/>
            </a:pPr>
            <a:r>
              <a:rPr lang="ru-RU" sz="600" dirty="0" smtClean="0">
                <a:solidFill>
                  <a:schemeClr val="tx1"/>
                </a:solidFill>
              </a:rPr>
              <a:t>о любых ухудшениях характеристик  и/или  производительности ИМН и МТ; </a:t>
            </a:r>
          </a:p>
          <a:p>
            <a:pPr marL="171450" indent="-171450" algn="just">
              <a:buFontTx/>
              <a:buChar char="-"/>
            </a:pPr>
            <a:r>
              <a:rPr lang="ru-RU" sz="600" dirty="0" smtClean="0">
                <a:solidFill>
                  <a:schemeClr val="tx1"/>
                </a:solidFill>
              </a:rPr>
              <a:t>о любой неточности информации в инструкции по медицинскому применению ИМН /руководстве по эксплуатации МТ;</a:t>
            </a:r>
          </a:p>
          <a:p>
            <a:pPr marL="171450" indent="-171450" algn="just">
              <a:buFontTx/>
              <a:buChar char="-"/>
            </a:pPr>
            <a:r>
              <a:rPr lang="ru-RU" sz="600" dirty="0" smtClean="0">
                <a:solidFill>
                  <a:schemeClr val="tx1"/>
                </a:solidFill>
              </a:rPr>
              <a:t>о развитии побочного действия (инцидента);</a:t>
            </a:r>
          </a:p>
          <a:p>
            <a:pPr marL="171450" indent="-171450" algn="just">
              <a:buFontTx/>
              <a:buChar char="-"/>
            </a:pPr>
            <a:r>
              <a:rPr lang="ru-RU" sz="600" dirty="0" smtClean="0">
                <a:solidFill>
                  <a:schemeClr val="tx1"/>
                </a:solidFill>
              </a:rPr>
              <a:t>об отсутствии эффективности. </a:t>
            </a:r>
          </a:p>
          <a:p>
            <a:pPr algn="just"/>
            <a:endParaRPr lang="ru-RU" sz="600" b="1" i="1" dirty="0" smtClean="0">
              <a:solidFill>
                <a:schemeClr val="tx1"/>
              </a:solidFill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6585953" y="4292508"/>
            <a:ext cx="2431796" cy="1896372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600" b="1" i="1" dirty="0" smtClean="0">
              <a:solidFill>
                <a:schemeClr val="tx1"/>
              </a:solidFill>
            </a:endParaRPr>
          </a:p>
          <a:p>
            <a:pPr algn="just"/>
            <a:endParaRPr lang="ru-RU" sz="600" b="1" i="1" dirty="0" smtClean="0">
              <a:solidFill>
                <a:srgbClr val="FF0000"/>
              </a:solidFill>
            </a:endParaRPr>
          </a:p>
          <a:p>
            <a:pPr algn="just"/>
            <a:endParaRPr lang="ru-RU" sz="600" b="1" i="1" dirty="0">
              <a:solidFill>
                <a:srgbClr val="FF0000"/>
              </a:solidFill>
            </a:endParaRPr>
          </a:p>
          <a:p>
            <a:pPr algn="just"/>
            <a:endParaRPr lang="ru-RU" sz="600" b="1" i="1" dirty="0" smtClean="0">
              <a:solidFill>
                <a:srgbClr val="FF0000"/>
              </a:solidFill>
            </a:endParaRPr>
          </a:p>
          <a:p>
            <a:pPr algn="just"/>
            <a:r>
              <a:rPr lang="ru-RU" sz="600" b="1" i="1" dirty="0" smtClean="0">
                <a:solidFill>
                  <a:srgbClr val="FF0000"/>
                </a:solidFill>
              </a:rPr>
              <a:t>Какую информацию сообщать? </a:t>
            </a:r>
          </a:p>
          <a:p>
            <a:r>
              <a:rPr lang="ru-RU" sz="600" b="1" dirty="0" smtClean="0">
                <a:solidFill>
                  <a:schemeClr val="tx1"/>
                </a:solidFill>
              </a:rPr>
              <a:t>1. Данные о изделии медицинского назначении (ИМН) или Медицинской техники (МТ)</a:t>
            </a:r>
          </a:p>
          <a:p>
            <a:r>
              <a:rPr lang="ru-RU" sz="600" dirty="0" smtClean="0">
                <a:solidFill>
                  <a:schemeClr val="tx1"/>
                </a:solidFill>
              </a:rPr>
              <a:t>наименование </a:t>
            </a:r>
          </a:p>
          <a:p>
            <a:r>
              <a:rPr lang="ru-RU" sz="600" dirty="0" smtClean="0">
                <a:solidFill>
                  <a:schemeClr val="tx1"/>
                </a:solidFill>
              </a:rPr>
              <a:t>модель</a:t>
            </a:r>
          </a:p>
          <a:p>
            <a:r>
              <a:rPr lang="ru-RU" sz="600" dirty="0" smtClean="0">
                <a:solidFill>
                  <a:schemeClr val="tx1"/>
                </a:solidFill>
              </a:rPr>
              <a:t>номер серии/каталожный номер</a:t>
            </a:r>
          </a:p>
          <a:p>
            <a:r>
              <a:rPr lang="ru-RU" sz="600" dirty="0" smtClean="0">
                <a:solidFill>
                  <a:schemeClr val="tx1"/>
                </a:solidFill>
              </a:rPr>
              <a:t>другая важная информация для идентификации дефектного ИМН или МТ</a:t>
            </a:r>
          </a:p>
          <a:p>
            <a:r>
              <a:rPr lang="ru-RU" sz="600" dirty="0" smtClean="0">
                <a:solidFill>
                  <a:schemeClr val="tx1"/>
                </a:solidFill>
              </a:rPr>
              <a:t>производитель </a:t>
            </a:r>
          </a:p>
          <a:p>
            <a:r>
              <a:rPr lang="ru-RU" sz="600" b="1" dirty="0" smtClean="0">
                <a:solidFill>
                  <a:schemeClr val="tx1"/>
                </a:solidFill>
              </a:rPr>
              <a:t>2. Описание проблемы</a:t>
            </a:r>
          </a:p>
          <a:p>
            <a:r>
              <a:rPr lang="ru-RU" sz="600" dirty="0" smtClean="0">
                <a:solidFill>
                  <a:schemeClr val="tx1"/>
                </a:solidFill>
              </a:rPr>
              <a:t>описание   проблемы, связанной с применением ИМН или МТ </a:t>
            </a:r>
          </a:p>
          <a:p>
            <a:r>
              <a:rPr lang="ru-RU" sz="600" dirty="0" smtClean="0">
                <a:solidFill>
                  <a:schemeClr val="tx1"/>
                </a:solidFill>
              </a:rPr>
              <a:t>3. Информацию о пациенте (потребителе): инициалы, возраст, пол (ВНИМАНИЕ: персональные данные в сообщении не указываются!);</a:t>
            </a:r>
          </a:p>
          <a:p>
            <a:endParaRPr lang="ru-RU" sz="600" dirty="0" smtClean="0">
              <a:solidFill>
                <a:schemeClr val="tx1"/>
              </a:solidFill>
            </a:endParaRPr>
          </a:p>
          <a:p>
            <a:endParaRPr lang="ru-RU" sz="600" dirty="0" smtClean="0">
              <a:solidFill>
                <a:schemeClr val="tx1"/>
              </a:solidFill>
            </a:endParaRPr>
          </a:p>
          <a:p>
            <a:pPr algn="just"/>
            <a:r>
              <a:rPr lang="ru-RU" sz="600" b="1" i="1" dirty="0" smtClean="0">
                <a:solidFill>
                  <a:srgbClr val="FF0000"/>
                </a:solidFill>
              </a:rPr>
              <a:t>   </a:t>
            </a:r>
          </a:p>
          <a:p>
            <a:pPr algn="just"/>
            <a:endParaRPr lang="ru-RU" sz="600" b="1" i="1" dirty="0" smtClean="0">
              <a:solidFill>
                <a:schemeClr val="tx1"/>
              </a:solidFill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10548240" y="3021419"/>
            <a:ext cx="1031722" cy="215018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400" dirty="0" smtClean="0"/>
          </a:p>
          <a:p>
            <a:r>
              <a:rPr lang="ru-RU" sz="1400" dirty="0" smtClean="0"/>
              <a:t>г. Алматы, проспект </a:t>
            </a:r>
            <a:r>
              <a:rPr lang="ru-RU" sz="1400" dirty="0" err="1" smtClean="0"/>
              <a:t>Абылай</a:t>
            </a:r>
            <a:r>
              <a:rPr lang="ru-RU" sz="1400" dirty="0" smtClean="0"/>
              <a:t> хана, 63</a:t>
            </a:r>
          </a:p>
          <a:p>
            <a:r>
              <a:rPr lang="ru-RU" sz="1400" dirty="0" smtClean="0"/>
              <a:t>Телефон: +7 727 2734500 </a:t>
            </a:r>
          </a:p>
          <a:p>
            <a:r>
              <a:rPr lang="ru-RU" sz="1400" dirty="0" smtClean="0"/>
              <a:t>Электронная почта: </a:t>
            </a:r>
            <a:r>
              <a:rPr lang="en-US" sz="1400" dirty="0" smtClean="0">
                <a:hlinkClick r:id="rId3"/>
              </a:rPr>
              <a:t>pdlc@dari.kz</a:t>
            </a:r>
            <a:r>
              <a:rPr lang="en-US" sz="1400" dirty="0" smtClean="0"/>
              <a:t> </a:t>
            </a:r>
            <a:endParaRPr lang="ru-RU" sz="1400" dirty="0" smtClean="0"/>
          </a:p>
          <a:p>
            <a:r>
              <a:rPr lang="ru-RU" sz="1400" dirty="0" smtClean="0"/>
              <a:t>РГП «Национальный центр экспертизы лекарственных средств, изделий медицинского назначения и медицинской техники» Министерства здравоохранения Республики Казахстан»</a:t>
            </a: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9151697" y="3021419"/>
            <a:ext cx="1207755" cy="215018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1400" dirty="0" smtClean="0"/>
          </a:p>
          <a:p>
            <a:r>
              <a:rPr lang="ru-RU" sz="2000" dirty="0" smtClean="0"/>
              <a:t>Телефон:  </a:t>
            </a:r>
          </a:p>
          <a:p>
            <a:r>
              <a:rPr lang="ru-RU" sz="2000" dirty="0" smtClean="0"/>
              <a:t>Электронная почта: </a:t>
            </a:r>
          </a:p>
          <a:p>
            <a:r>
              <a:rPr lang="ru-RU" sz="2000" dirty="0" smtClean="0"/>
              <a:t>Территориальный филиал РГП «Национальный центр экспертизы лекарственных средств, изделий медицинского назначения и медицинской техники» Министерства здравоохранения Республики Казахстан</a:t>
            </a:r>
          </a:p>
          <a:p>
            <a:pPr marL="0" indent="0">
              <a:buNone/>
            </a:pPr>
            <a:r>
              <a:rPr lang="ru-RU" sz="2000" dirty="0" smtClean="0"/>
              <a:t> </a:t>
            </a:r>
            <a:r>
              <a:rPr lang="en-US" sz="2000" dirty="0" smtClean="0"/>
              <a:t> </a:t>
            </a:r>
            <a:endParaRPr lang="ru-RU" sz="2000" dirty="0"/>
          </a:p>
        </p:txBody>
      </p:sp>
      <p:sp>
        <p:nvSpPr>
          <p:cNvPr id="16" name="Прямоугольник с двумя скругленными соседними углами 15"/>
          <p:cNvSpPr/>
          <p:nvPr/>
        </p:nvSpPr>
        <p:spPr>
          <a:xfrm>
            <a:off x="2751213" y="4240392"/>
            <a:ext cx="1828800" cy="1948489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Формы карт-сообщений о ПД ЛС</a:t>
            </a:r>
            <a:endParaRPr lang="ru-RU" sz="1000" dirty="0"/>
          </a:p>
        </p:txBody>
      </p:sp>
      <p:sp>
        <p:nvSpPr>
          <p:cNvPr id="17" name="Прямоугольник с двумя скругленными соседними углами 16"/>
          <p:cNvSpPr/>
          <p:nvPr/>
        </p:nvSpPr>
        <p:spPr>
          <a:xfrm>
            <a:off x="4680211" y="4244567"/>
            <a:ext cx="1749850" cy="1944314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Формы карт-сообщений о ПД (инцидентах) ИМН и МТ </a:t>
            </a:r>
            <a:endParaRPr lang="ru-RU" sz="1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9151697" y="2539576"/>
            <a:ext cx="24282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/>
              <a:t>Дополнительную информацию </a:t>
            </a:r>
            <a:endParaRPr lang="en-US" sz="1000" b="1" dirty="0" smtClean="0"/>
          </a:p>
          <a:p>
            <a:pPr algn="ctr"/>
            <a:r>
              <a:rPr lang="ru-RU" sz="1000" b="1" dirty="0" smtClean="0"/>
              <a:t>можете </a:t>
            </a:r>
            <a:r>
              <a:rPr lang="ru-RU" sz="1000" b="1" dirty="0"/>
              <a:t>получить по следующим </a:t>
            </a:r>
            <a:r>
              <a:rPr lang="ru-RU" sz="1000" b="1" dirty="0" smtClean="0"/>
              <a:t>телефонам.</a:t>
            </a:r>
            <a:endParaRPr lang="ru-RU" sz="1000" dirty="0"/>
          </a:p>
        </p:txBody>
      </p:sp>
      <p:pic>
        <p:nvPicPr>
          <p:cNvPr id="1026" name="Picture 2" descr="Похожее изображени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8554" y="5303073"/>
            <a:ext cx="1733702" cy="1148933"/>
          </a:xfrm>
          <a:prstGeom prst="rect">
            <a:avLst/>
          </a:prstGeom>
          <a:solidFill>
            <a:srgbClr val="FFFF00"/>
          </a:solidFill>
          <a:ln w="38100" cap="sq" algn="ctr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ctr" rotWithShape="0">
              <a:srgbClr val="000000">
                <a:alpha val="42999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5136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605</Words>
  <Application>Microsoft Office PowerPoint</Application>
  <PresentationFormat>Широкоэкранный</PresentationFormat>
  <Paragraphs>67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Nazgul</cp:lastModifiedBy>
  <cp:revision>28</cp:revision>
  <cp:lastPrinted>2017-08-21T09:52:32Z</cp:lastPrinted>
  <dcterms:created xsi:type="dcterms:W3CDTF">2017-08-16T17:38:16Z</dcterms:created>
  <dcterms:modified xsi:type="dcterms:W3CDTF">2021-03-15T06:49:45Z</dcterms:modified>
</cp:coreProperties>
</file>