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handoutMasterIdLst>
    <p:handoutMasterId r:id="rId10"/>
  </p:handoutMasterIdLst>
  <p:sldIdLst>
    <p:sldId id="258" r:id="rId2"/>
    <p:sldId id="259" r:id="rId3"/>
    <p:sldId id="264" r:id="rId4"/>
    <p:sldId id="262" r:id="rId5"/>
    <p:sldId id="265" r:id="rId6"/>
    <p:sldId id="266" r:id="rId7"/>
    <p:sldId id="263" r:id="rId8"/>
  </p:sldIdLst>
  <p:sldSz cx="12192000" cy="6858000"/>
  <p:notesSz cx="6797675" cy="9926638"/>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BFBFB"/>
    <a:srgbClr val="F7F7F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97" autoAdjust="0"/>
    <p:restoredTop sz="63934" autoAdjust="0"/>
  </p:normalViewPr>
  <p:slideViewPr>
    <p:cSldViewPr snapToGrid="0">
      <p:cViewPr varScale="1">
        <p:scale>
          <a:sx n="114" d="100"/>
          <a:sy n="114" d="100"/>
        </p:scale>
        <p:origin x="414" y="114"/>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7" d="100"/>
          <a:sy n="87" d="100"/>
        </p:scale>
        <p:origin x="2880"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04F3CFFB-4712-4E7D-BC58-CFA585C8DA78}" type="datetimeFigureOut">
              <a:rPr lang="ru-RU" smtClean="0"/>
              <a:t>09.04.2018</a:t>
            </a:fld>
            <a:endParaRPr lang="ru-RU"/>
          </a:p>
        </p:txBody>
      </p:sp>
      <p:sp>
        <p:nvSpPr>
          <p:cNvPr id="4" name="Нижний колонтитул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ru-RU"/>
          </a:p>
        </p:txBody>
      </p:sp>
      <p:sp>
        <p:nvSpPr>
          <p:cNvPr id="5" name="Номер слайда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7D5400B4-E4AA-407F-A6E0-04286360F49B}" type="slidenum">
              <a:rPr lang="ru-RU" smtClean="0"/>
              <a:t>‹#›</a:t>
            </a:fld>
            <a:endParaRPr lang="ru-RU"/>
          </a:p>
        </p:txBody>
      </p:sp>
    </p:spTree>
    <p:extLst>
      <p:ext uri="{BB962C8B-B14F-4D97-AF65-F5344CB8AC3E}">
        <p14:creationId xmlns:p14="http://schemas.microsoft.com/office/powerpoint/2010/main" val="39372103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84B4F23-6FB9-4544-90BA-152B4ECB9030}" type="datetimeFigureOut">
              <a:rPr lang="ru-RU" smtClean="0"/>
              <a:t>09.04.2018</a:t>
            </a:fld>
            <a:endParaRPr lang="ru-RU"/>
          </a:p>
        </p:txBody>
      </p:sp>
      <p:sp>
        <p:nvSpPr>
          <p:cNvPr id="4" name="Образ слайда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B2D5087A-CC8F-4838-B2D2-DD8816E20B09}" type="slidenum">
              <a:rPr lang="ru-RU" smtClean="0"/>
              <a:t>‹#›</a:t>
            </a:fld>
            <a:endParaRPr lang="ru-RU"/>
          </a:p>
        </p:txBody>
      </p:sp>
    </p:spTree>
    <p:extLst>
      <p:ext uri="{BB962C8B-B14F-4D97-AF65-F5344CB8AC3E}">
        <p14:creationId xmlns:p14="http://schemas.microsoft.com/office/powerpoint/2010/main" val="28061132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B2D5087A-CC8F-4838-B2D2-DD8816E20B09}" type="slidenum">
              <a:rPr lang="ru-RU" smtClean="0"/>
              <a:t>2</a:t>
            </a:fld>
            <a:endParaRPr lang="ru-RU"/>
          </a:p>
        </p:txBody>
      </p:sp>
    </p:spTree>
    <p:extLst>
      <p:ext uri="{BB962C8B-B14F-4D97-AF65-F5344CB8AC3E}">
        <p14:creationId xmlns:p14="http://schemas.microsoft.com/office/powerpoint/2010/main" val="1275287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sz="1200" kern="1200" dirty="0">
                <a:solidFill>
                  <a:schemeClr val="tx1"/>
                </a:solidFill>
                <a:effectLst/>
                <a:latin typeface="+mn-lt"/>
                <a:ea typeface="+mn-ea"/>
                <a:cs typeface="+mn-cs"/>
              </a:rPr>
              <a:t> </a:t>
            </a:r>
          </a:p>
          <a:p>
            <a:r>
              <a:rPr lang="ru-RU" sz="1200" kern="1200" dirty="0">
                <a:solidFill>
                  <a:schemeClr val="tx1"/>
                </a:solidFill>
                <a:effectLst/>
                <a:latin typeface="+mn-lt"/>
                <a:ea typeface="+mn-ea"/>
                <a:cs typeface="+mn-cs"/>
              </a:rPr>
              <a:t>	</a:t>
            </a:r>
          </a:p>
          <a:p>
            <a:r>
              <a:rPr lang="ru-RU" sz="1200" b="1" kern="1200" dirty="0">
                <a:solidFill>
                  <a:schemeClr val="tx1"/>
                </a:solidFill>
                <a:effectLst/>
                <a:latin typeface="+mn-lt"/>
                <a:ea typeface="+mn-ea"/>
                <a:cs typeface="+mn-cs"/>
              </a:rPr>
              <a:t>КЛЮЧЕВЫЕ СООБЩЕНИЯ:</a:t>
            </a:r>
          </a:p>
          <a:p>
            <a:r>
              <a:rPr lang="kk-KZ" sz="1200" kern="1200" dirty="0">
                <a:solidFill>
                  <a:schemeClr val="tx1"/>
                </a:solidFill>
                <a:effectLst/>
                <a:latin typeface="+mn-lt"/>
                <a:ea typeface="+mn-ea"/>
                <a:cs typeface="+mn-cs"/>
              </a:rPr>
              <a:t>Кампания по прикреплению открывает новые</a:t>
            </a:r>
            <a:r>
              <a:rPr lang="kk-KZ" sz="1200" kern="1200" baseline="0" dirty="0">
                <a:solidFill>
                  <a:schemeClr val="tx1"/>
                </a:solidFill>
                <a:effectLst/>
                <a:latin typeface="+mn-lt"/>
                <a:ea typeface="+mn-ea"/>
                <a:cs typeface="+mn-cs"/>
              </a:rPr>
              <a:t> </a:t>
            </a:r>
            <a:r>
              <a:rPr lang="ru-RU" sz="1200" kern="1200" baseline="0" dirty="0">
                <a:solidFill>
                  <a:schemeClr val="tx1"/>
                </a:solidFill>
                <a:effectLst/>
                <a:latin typeface="+mn-lt"/>
                <a:ea typeface="+mn-ea"/>
                <a:cs typeface="+mn-cs"/>
              </a:rPr>
              <a:t>возможности как для населения, так и для бизнеса.</a:t>
            </a:r>
          </a:p>
          <a:p>
            <a:endParaRPr lang="ru-RU" sz="1200" kern="1200" baseline="0" dirty="0">
              <a:solidFill>
                <a:schemeClr val="tx1"/>
              </a:solidFill>
              <a:effectLst/>
              <a:latin typeface="+mn-lt"/>
              <a:ea typeface="+mn-ea"/>
              <a:cs typeface="+mn-cs"/>
            </a:endParaRPr>
          </a:p>
          <a:p>
            <a:r>
              <a:rPr lang="ru-RU" sz="1200" kern="1200" baseline="0" dirty="0">
                <a:solidFill>
                  <a:schemeClr val="tx1"/>
                </a:solidFill>
                <a:effectLst/>
                <a:latin typeface="+mn-lt"/>
                <a:ea typeface="+mn-ea"/>
                <a:cs typeface="+mn-cs"/>
              </a:rPr>
              <a:t>Работа с системой ОСМС открывает новые перспективы развития медицинских услуг. За счет повышения клиентского потока в мед. учреждениях увеличивается количество оборотных средств. Такой подход создает мультипликативный эффект. Во-первых, улучшение условий предоставления услуг и труда в медицинских организациях. Капитализация позволяет уделить больше внимания заработной плате, повышению квалификации, дополнительному образованию и досугу всего медицинского персонала. </a:t>
            </a:r>
          </a:p>
          <a:p>
            <a:r>
              <a:rPr lang="ru-RU" sz="1200" kern="1200" baseline="0" dirty="0">
                <a:solidFill>
                  <a:schemeClr val="tx1"/>
                </a:solidFill>
                <a:effectLst/>
                <a:latin typeface="+mn-lt"/>
                <a:ea typeface="+mn-ea"/>
                <a:cs typeface="+mn-cs"/>
              </a:rPr>
              <a:t>Во-вторых, модернизировать качество предоставляемых услуг. Спрос порождает предложение – закон рынка. Увеличение потока пациентов и количество обращений подтолкнет представителей медицинского бизнеса          </a:t>
            </a:r>
            <a:endParaRPr lang="ru-RU" sz="1200" kern="1200" dirty="0">
              <a:solidFill>
                <a:schemeClr val="tx1"/>
              </a:solidFill>
              <a:effectLst/>
              <a:latin typeface="+mn-lt"/>
              <a:ea typeface="+mn-ea"/>
              <a:cs typeface="+mn-cs"/>
            </a:endParaRPr>
          </a:p>
          <a:p>
            <a:r>
              <a:rPr lang="ru-RU" sz="1200" kern="1200" dirty="0">
                <a:solidFill>
                  <a:schemeClr val="tx1"/>
                </a:solidFill>
                <a:effectLst/>
                <a:latin typeface="+mn-lt"/>
                <a:ea typeface="+mn-ea"/>
                <a:cs typeface="+mn-cs"/>
              </a:rPr>
              <a:t> </a:t>
            </a:r>
          </a:p>
          <a:p>
            <a:endParaRPr lang="ru-RU" sz="1200" kern="1200" dirty="0">
              <a:solidFill>
                <a:schemeClr val="tx1"/>
              </a:solidFill>
              <a:effectLst/>
              <a:latin typeface="+mn-lt"/>
              <a:ea typeface="+mn-ea"/>
              <a:cs typeface="+mn-cs"/>
            </a:endParaRPr>
          </a:p>
          <a:p>
            <a:endParaRPr lang="ru-RU" dirty="0"/>
          </a:p>
        </p:txBody>
      </p:sp>
      <p:sp>
        <p:nvSpPr>
          <p:cNvPr id="4" name="Номер слайда 3"/>
          <p:cNvSpPr>
            <a:spLocks noGrp="1"/>
          </p:cNvSpPr>
          <p:nvPr>
            <p:ph type="sldNum" sz="quarter" idx="10"/>
          </p:nvPr>
        </p:nvSpPr>
        <p:spPr/>
        <p:txBody>
          <a:bodyPr/>
          <a:lstStyle/>
          <a:p>
            <a:fld id="{B2D5087A-CC8F-4838-B2D2-DD8816E20B09}" type="slidenum">
              <a:rPr lang="ru-RU" smtClean="0"/>
              <a:t>3</a:t>
            </a:fld>
            <a:endParaRPr lang="ru-RU"/>
          </a:p>
        </p:txBody>
      </p:sp>
    </p:spTree>
    <p:extLst>
      <p:ext uri="{BB962C8B-B14F-4D97-AF65-F5344CB8AC3E}">
        <p14:creationId xmlns:p14="http://schemas.microsoft.com/office/powerpoint/2010/main" val="38368808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sz="1200" kern="1200" dirty="0">
                <a:solidFill>
                  <a:schemeClr val="tx1"/>
                </a:solidFill>
                <a:effectLst/>
                <a:latin typeface="+mn-lt"/>
                <a:ea typeface="+mn-ea"/>
                <a:cs typeface="+mn-cs"/>
              </a:rPr>
              <a:t> </a:t>
            </a:r>
          </a:p>
          <a:p>
            <a:r>
              <a:rPr lang="ru-RU" sz="1200" kern="1200" dirty="0">
                <a:solidFill>
                  <a:schemeClr val="tx1"/>
                </a:solidFill>
                <a:effectLst/>
                <a:latin typeface="+mn-lt"/>
                <a:ea typeface="+mn-ea"/>
                <a:cs typeface="+mn-cs"/>
              </a:rPr>
              <a:t>	</a:t>
            </a:r>
          </a:p>
          <a:p>
            <a:r>
              <a:rPr lang="ru-RU" sz="1200" b="1" kern="1200" dirty="0">
                <a:solidFill>
                  <a:schemeClr val="tx1"/>
                </a:solidFill>
                <a:effectLst/>
                <a:latin typeface="+mn-lt"/>
                <a:ea typeface="+mn-ea"/>
                <a:cs typeface="+mn-cs"/>
              </a:rPr>
              <a:t>КЛЮЧЕВЫЕ СООБЩЕНИЯ:</a:t>
            </a:r>
          </a:p>
          <a:p>
            <a:r>
              <a:rPr lang="kk-KZ" sz="1200" kern="1200" dirty="0">
                <a:solidFill>
                  <a:schemeClr val="tx1"/>
                </a:solidFill>
                <a:effectLst/>
                <a:latin typeface="+mn-lt"/>
                <a:ea typeface="+mn-ea"/>
                <a:cs typeface="+mn-cs"/>
              </a:rPr>
              <a:t>Кампания по прикреплению открывает новые</a:t>
            </a:r>
            <a:r>
              <a:rPr lang="kk-KZ" sz="1200" kern="1200" baseline="0" dirty="0">
                <a:solidFill>
                  <a:schemeClr val="tx1"/>
                </a:solidFill>
                <a:effectLst/>
                <a:latin typeface="+mn-lt"/>
                <a:ea typeface="+mn-ea"/>
                <a:cs typeface="+mn-cs"/>
              </a:rPr>
              <a:t> </a:t>
            </a:r>
            <a:r>
              <a:rPr lang="ru-RU" sz="1200" kern="1200" baseline="0" dirty="0">
                <a:solidFill>
                  <a:schemeClr val="tx1"/>
                </a:solidFill>
                <a:effectLst/>
                <a:latin typeface="+mn-lt"/>
                <a:ea typeface="+mn-ea"/>
                <a:cs typeface="+mn-cs"/>
              </a:rPr>
              <a:t>возможности как для населения, так и для бизнеса.</a:t>
            </a:r>
          </a:p>
          <a:p>
            <a:endParaRPr lang="ru-RU" sz="1200" kern="1200" baseline="0" dirty="0">
              <a:solidFill>
                <a:schemeClr val="tx1"/>
              </a:solidFill>
              <a:effectLst/>
              <a:latin typeface="+mn-lt"/>
              <a:ea typeface="+mn-ea"/>
              <a:cs typeface="+mn-cs"/>
            </a:endParaRPr>
          </a:p>
          <a:p>
            <a:r>
              <a:rPr lang="ru-RU" sz="1200" kern="1200" baseline="0" dirty="0">
                <a:solidFill>
                  <a:schemeClr val="tx1"/>
                </a:solidFill>
                <a:effectLst/>
                <a:latin typeface="+mn-lt"/>
                <a:ea typeface="+mn-ea"/>
                <a:cs typeface="+mn-cs"/>
              </a:rPr>
              <a:t>Работа с системой ОСМС открывает новые перспективы развития медицинских услуг. За счет повышения клиентского потока в мед. учреждениях увеличивается количество оборотных средств. Такой подход создает мультипликативный эффект. Во-первых, улучшение условий предоставления услуг и труда в медицинских организациях. Капитализация позволяет уделить больше внимания заработной плате, повышению квалификации, дополнительному образованию и досугу всего медицинского персонала. </a:t>
            </a:r>
          </a:p>
          <a:p>
            <a:r>
              <a:rPr lang="ru-RU" sz="1200" kern="1200" baseline="0" dirty="0">
                <a:solidFill>
                  <a:schemeClr val="tx1"/>
                </a:solidFill>
                <a:effectLst/>
                <a:latin typeface="+mn-lt"/>
                <a:ea typeface="+mn-ea"/>
                <a:cs typeface="+mn-cs"/>
              </a:rPr>
              <a:t>Во-вторых, модернизировать качество предоставляемых услуг. Спрос порождает предложение – закон рынка. Увеличение потока пациентов и количество обращений подтолкнет представителей медицинского бизнеса          </a:t>
            </a:r>
            <a:endParaRPr lang="ru-RU" sz="1200" kern="1200" dirty="0">
              <a:solidFill>
                <a:schemeClr val="tx1"/>
              </a:solidFill>
              <a:effectLst/>
              <a:latin typeface="+mn-lt"/>
              <a:ea typeface="+mn-ea"/>
              <a:cs typeface="+mn-cs"/>
            </a:endParaRPr>
          </a:p>
          <a:p>
            <a:r>
              <a:rPr lang="ru-RU" sz="1200" kern="1200" dirty="0">
                <a:solidFill>
                  <a:schemeClr val="tx1"/>
                </a:solidFill>
                <a:effectLst/>
                <a:latin typeface="+mn-lt"/>
                <a:ea typeface="+mn-ea"/>
                <a:cs typeface="+mn-cs"/>
              </a:rPr>
              <a:t> </a:t>
            </a:r>
          </a:p>
          <a:p>
            <a:endParaRPr lang="ru-RU" sz="1200" kern="1200" dirty="0">
              <a:solidFill>
                <a:schemeClr val="tx1"/>
              </a:solidFill>
              <a:effectLst/>
              <a:latin typeface="+mn-lt"/>
              <a:ea typeface="+mn-ea"/>
              <a:cs typeface="+mn-cs"/>
            </a:endParaRPr>
          </a:p>
          <a:p>
            <a:endParaRPr lang="ru-RU" dirty="0"/>
          </a:p>
        </p:txBody>
      </p:sp>
      <p:sp>
        <p:nvSpPr>
          <p:cNvPr id="4" name="Номер слайда 3"/>
          <p:cNvSpPr>
            <a:spLocks noGrp="1"/>
          </p:cNvSpPr>
          <p:nvPr>
            <p:ph type="sldNum" sz="quarter" idx="10"/>
          </p:nvPr>
        </p:nvSpPr>
        <p:spPr/>
        <p:txBody>
          <a:bodyPr/>
          <a:lstStyle/>
          <a:p>
            <a:fld id="{B2D5087A-CC8F-4838-B2D2-DD8816E20B09}" type="slidenum">
              <a:rPr lang="ru-RU" smtClean="0"/>
              <a:t>4</a:t>
            </a:fld>
            <a:endParaRPr lang="ru-RU"/>
          </a:p>
        </p:txBody>
      </p:sp>
    </p:spTree>
    <p:extLst>
      <p:ext uri="{BB962C8B-B14F-4D97-AF65-F5344CB8AC3E}">
        <p14:creationId xmlns:p14="http://schemas.microsoft.com/office/powerpoint/2010/main" val="1470238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sz="1200" kern="1200" dirty="0">
                <a:solidFill>
                  <a:schemeClr val="tx1"/>
                </a:solidFill>
                <a:effectLst/>
                <a:latin typeface="+mn-lt"/>
                <a:ea typeface="+mn-ea"/>
                <a:cs typeface="+mn-cs"/>
              </a:rPr>
              <a:t> </a:t>
            </a:r>
          </a:p>
          <a:p>
            <a:r>
              <a:rPr lang="ru-RU" sz="1200" kern="1200" dirty="0">
                <a:solidFill>
                  <a:schemeClr val="tx1"/>
                </a:solidFill>
                <a:effectLst/>
                <a:latin typeface="+mn-lt"/>
                <a:ea typeface="+mn-ea"/>
                <a:cs typeface="+mn-cs"/>
              </a:rPr>
              <a:t>	</a:t>
            </a:r>
          </a:p>
          <a:p>
            <a:r>
              <a:rPr lang="ru-RU" sz="1200" b="1" kern="1200" dirty="0">
                <a:solidFill>
                  <a:schemeClr val="tx1"/>
                </a:solidFill>
                <a:effectLst/>
                <a:latin typeface="+mn-lt"/>
                <a:ea typeface="+mn-ea"/>
                <a:cs typeface="+mn-cs"/>
              </a:rPr>
              <a:t>КЛЮЧЕВЫЕ СООБЩЕНИЯ:</a:t>
            </a:r>
          </a:p>
          <a:p>
            <a:r>
              <a:rPr lang="kk-KZ" sz="1200" kern="1200" dirty="0">
                <a:solidFill>
                  <a:schemeClr val="tx1"/>
                </a:solidFill>
                <a:effectLst/>
                <a:latin typeface="+mn-lt"/>
                <a:ea typeface="+mn-ea"/>
                <a:cs typeface="+mn-cs"/>
              </a:rPr>
              <a:t>Кампания по прикреплению открывает новые</a:t>
            </a:r>
            <a:r>
              <a:rPr lang="kk-KZ" sz="1200" kern="1200" baseline="0" dirty="0">
                <a:solidFill>
                  <a:schemeClr val="tx1"/>
                </a:solidFill>
                <a:effectLst/>
                <a:latin typeface="+mn-lt"/>
                <a:ea typeface="+mn-ea"/>
                <a:cs typeface="+mn-cs"/>
              </a:rPr>
              <a:t> </a:t>
            </a:r>
            <a:r>
              <a:rPr lang="ru-RU" sz="1200" kern="1200" baseline="0" dirty="0">
                <a:solidFill>
                  <a:schemeClr val="tx1"/>
                </a:solidFill>
                <a:effectLst/>
                <a:latin typeface="+mn-lt"/>
                <a:ea typeface="+mn-ea"/>
                <a:cs typeface="+mn-cs"/>
              </a:rPr>
              <a:t>возможности как для населения, так и для бизнеса.</a:t>
            </a:r>
          </a:p>
          <a:p>
            <a:endParaRPr lang="ru-RU" sz="1200" kern="1200" baseline="0" dirty="0">
              <a:solidFill>
                <a:schemeClr val="tx1"/>
              </a:solidFill>
              <a:effectLst/>
              <a:latin typeface="+mn-lt"/>
              <a:ea typeface="+mn-ea"/>
              <a:cs typeface="+mn-cs"/>
            </a:endParaRPr>
          </a:p>
          <a:p>
            <a:r>
              <a:rPr lang="ru-RU" sz="1200" kern="1200" baseline="0" dirty="0">
                <a:solidFill>
                  <a:schemeClr val="tx1"/>
                </a:solidFill>
                <a:effectLst/>
                <a:latin typeface="+mn-lt"/>
                <a:ea typeface="+mn-ea"/>
                <a:cs typeface="+mn-cs"/>
              </a:rPr>
              <a:t>Работа с системой ОСМС открывает новые перспективы развития медицинских услуг. За счет повышения клиентского потока в мед. учреждениях увеличивается количество оборотных средств. Такой подход создает мультипликативный эффект. Во-первых, улучшение условий предоставления услуг и труда в медицинских организациях. Капитализация позволяет уделить больше внимания заработной плате, повышению квалификации, дополнительному образованию и досугу всего медицинского персонала. </a:t>
            </a:r>
          </a:p>
          <a:p>
            <a:r>
              <a:rPr lang="ru-RU" sz="1200" kern="1200" baseline="0" dirty="0">
                <a:solidFill>
                  <a:schemeClr val="tx1"/>
                </a:solidFill>
                <a:effectLst/>
                <a:latin typeface="+mn-lt"/>
                <a:ea typeface="+mn-ea"/>
                <a:cs typeface="+mn-cs"/>
              </a:rPr>
              <a:t>Во-вторых, модернизировать качество предоставляемых услуг. Спрос порождает предложение – закон рынка. Увеличение потока пациентов и количество обращений подтолкнет представителей медицинского бизнеса          </a:t>
            </a:r>
            <a:endParaRPr lang="ru-RU" sz="1200" kern="1200" dirty="0">
              <a:solidFill>
                <a:schemeClr val="tx1"/>
              </a:solidFill>
              <a:effectLst/>
              <a:latin typeface="+mn-lt"/>
              <a:ea typeface="+mn-ea"/>
              <a:cs typeface="+mn-cs"/>
            </a:endParaRPr>
          </a:p>
          <a:p>
            <a:r>
              <a:rPr lang="ru-RU" sz="1200" kern="1200" dirty="0">
                <a:solidFill>
                  <a:schemeClr val="tx1"/>
                </a:solidFill>
                <a:effectLst/>
                <a:latin typeface="+mn-lt"/>
                <a:ea typeface="+mn-ea"/>
                <a:cs typeface="+mn-cs"/>
              </a:rPr>
              <a:t> </a:t>
            </a:r>
          </a:p>
          <a:p>
            <a:endParaRPr lang="ru-RU" sz="1200" kern="1200" dirty="0">
              <a:solidFill>
                <a:schemeClr val="tx1"/>
              </a:solidFill>
              <a:effectLst/>
              <a:latin typeface="+mn-lt"/>
              <a:ea typeface="+mn-ea"/>
              <a:cs typeface="+mn-cs"/>
            </a:endParaRPr>
          </a:p>
          <a:p>
            <a:endParaRPr lang="ru-RU" dirty="0"/>
          </a:p>
        </p:txBody>
      </p:sp>
      <p:sp>
        <p:nvSpPr>
          <p:cNvPr id="4" name="Номер слайда 3"/>
          <p:cNvSpPr>
            <a:spLocks noGrp="1"/>
          </p:cNvSpPr>
          <p:nvPr>
            <p:ph type="sldNum" sz="quarter" idx="10"/>
          </p:nvPr>
        </p:nvSpPr>
        <p:spPr/>
        <p:txBody>
          <a:bodyPr/>
          <a:lstStyle/>
          <a:p>
            <a:fld id="{B2D5087A-CC8F-4838-B2D2-DD8816E20B09}" type="slidenum">
              <a:rPr lang="ru-RU" smtClean="0"/>
              <a:t>5</a:t>
            </a:fld>
            <a:endParaRPr lang="ru-RU"/>
          </a:p>
        </p:txBody>
      </p:sp>
    </p:spTree>
    <p:extLst>
      <p:ext uri="{BB962C8B-B14F-4D97-AF65-F5344CB8AC3E}">
        <p14:creationId xmlns:p14="http://schemas.microsoft.com/office/powerpoint/2010/main" val="32406389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sz="1200" kern="1200" dirty="0">
                <a:solidFill>
                  <a:schemeClr val="tx1"/>
                </a:solidFill>
                <a:effectLst/>
                <a:latin typeface="+mn-lt"/>
                <a:ea typeface="+mn-ea"/>
                <a:cs typeface="+mn-cs"/>
              </a:rPr>
              <a:t> </a:t>
            </a:r>
          </a:p>
          <a:p>
            <a:r>
              <a:rPr lang="ru-RU" sz="1200" kern="1200" dirty="0">
                <a:solidFill>
                  <a:schemeClr val="tx1"/>
                </a:solidFill>
                <a:effectLst/>
                <a:latin typeface="+mn-lt"/>
                <a:ea typeface="+mn-ea"/>
                <a:cs typeface="+mn-cs"/>
              </a:rPr>
              <a:t>	</a:t>
            </a:r>
          </a:p>
          <a:p>
            <a:r>
              <a:rPr lang="ru-RU" sz="1200" b="1" kern="1200" dirty="0">
                <a:solidFill>
                  <a:schemeClr val="tx1"/>
                </a:solidFill>
                <a:effectLst/>
                <a:latin typeface="+mn-lt"/>
                <a:ea typeface="+mn-ea"/>
                <a:cs typeface="+mn-cs"/>
              </a:rPr>
              <a:t>КЛЮЧЕВЫЕ СООБЩЕНИЯ:</a:t>
            </a:r>
          </a:p>
          <a:p>
            <a:r>
              <a:rPr lang="kk-KZ" sz="1200" kern="1200" dirty="0">
                <a:solidFill>
                  <a:schemeClr val="tx1"/>
                </a:solidFill>
                <a:effectLst/>
                <a:latin typeface="+mn-lt"/>
                <a:ea typeface="+mn-ea"/>
                <a:cs typeface="+mn-cs"/>
              </a:rPr>
              <a:t>Кампания по прикреплению открывает новые</a:t>
            </a:r>
            <a:r>
              <a:rPr lang="kk-KZ" sz="1200" kern="1200" baseline="0" dirty="0">
                <a:solidFill>
                  <a:schemeClr val="tx1"/>
                </a:solidFill>
                <a:effectLst/>
                <a:latin typeface="+mn-lt"/>
                <a:ea typeface="+mn-ea"/>
                <a:cs typeface="+mn-cs"/>
              </a:rPr>
              <a:t> </a:t>
            </a:r>
            <a:r>
              <a:rPr lang="ru-RU" sz="1200" kern="1200" baseline="0" dirty="0">
                <a:solidFill>
                  <a:schemeClr val="tx1"/>
                </a:solidFill>
                <a:effectLst/>
                <a:latin typeface="+mn-lt"/>
                <a:ea typeface="+mn-ea"/>
                <a:cs typeface="+mn-cs"/>
              </a:rPr>
              <a:t>возможности как для населения, так и для бизнеса.</a:t>
            </a:r>
          </a:p>
          <a:p>
            <a:endParaRPr lang="ru-RU" sz="1200" kern="1200" baseline="0" dirty="0">
              <a:solidFill>
                <a:schemeClr val="tx1"/>
              </a:solidFill>
              <a:effectLst/>
              <a:latin typeface="+mn-lt"/>
              <a:ea typeface="+mn-ea"/>
              <a:cs typeface="+mn-cs"/>
            </a:endParaRPr>
          </a:p>
          <a:p>
            <a:r>
              <a:rPr lang="ru-RU" sz="1200" kern="1200" baseline="0" dirty="0">
                <a:solidFill>
                  <a:schemeClr val="tx1"/>
                </a:solidFill>
                <a:effectLst/>
                <a:latin typeface="+mn-lt"/>
                <a:ea typeface="+mn-ea"/>
                <a:cs typeface="+mn-cs"/>
              </a:rPr>
              <a:t>Работа с системой ОСМС открывает новые перспективы развития медицинских услуг. За счет повышения клиентского потока в мед. учреждениях увеличивается количество оборотных средств. Такой подход создает мультипликативный эффект. Во-первых, улучшение условий предоставления услуг и труда в медицинских организациях. Капитализация позволяет уделить больше внимания заработной плате, повышению квалификации, дополнительному образованию и досугу всего медицинского персонала. </a:t>
            </a:r>
          </a:p>
          <a:p>
            <a:r>
              <a:rPr lang="ru-RU" sz="1200" kern="1200" baseline="0" dirty="0">
                <a:solidFill>
                  <a:schemeClr val="tx1"/>
                </a:solidFill>
                <a:effectLst/>
                <a:latin typeface="+mn-lt"/>
                <a:ea typeface="+mn-ea"/>
                <a:cs typeface="+mn-cs"/>
              </a:rPr>
              <a:t>Во-вторых, модернизировать качество предоставляемых услуг. Спрос порождает предложение – закон рынка. Увеличение потока пациентов и количество обращений подтолкнет представителей медицинского бизнеса          </a:t>
            </a:r>
            <a:endParaRPr lang="ru-RU" sz="1200" kern="1200" dirty="0">
              <a:solidFill>
                <a:schemeClr val="tx1"/>
              </a:solidFill>
              <a:effectLst/>
              <a:latin typeface="+mn-lt"/>
              <a:ea typeface="+mn-ea"/>
              <a:cs typeface="+mn-cs"/>
            </a:endParaRPr>
          </a:p>
          <a:p>
            <a:r>
              <a:rPr lang="ru-RU" sz="1200" kern="1200" dirty="0">
                <a:solidFill>
                  <a:schemeClr val="tx1"/>
                </a:solidFill>
                <a:effectLst/>
                <a:latin typeface="+mn-lt"/>
                <a:ea typeface="+mn-ea"/>
                <a:cs typeface="+mn-cs"/>
              </a:rPr>
              <a:t> </a:t>
            </a:r>
          </a:p>
          <a:p>
            <a:endParaRPr lang="ru-RU" sz="1200" kern="1200" dirty="0">
              <a:solidFill>
                <a:schemeClr val="tx1"/>
              </a:solidFill>
              <a:effectLst/>
              <a:latin typeface="+mn-lt"/>
              <a:ea typeface="+mn-ea"/>
              <a:cs typeface="+mn-cs"/>
            </a:endParaRPr>
          </a:p>
          <a:p>
            <a:endParaRPr lang="ru-RU" dirty="0"/>
          </a:p>
        </p:txBody>
      </p:sp>
      <p:sp>
        <p:nvSpPr>
          <p:cNvPr id="4" name="Номер слайда 3"/>
          <p:cNvSpPr>
            <a:spLocks noGrp="1"/>
          </p:cNvSpPr>
          <p:nvPr>
            <p:ph type="sldNum" sz="quarter" idx="10"/>
          </p:nvPr>
        </p:nvSpPr>
        <p:spPr/>
        <p:txBody>
          <a:bodyPr/>
          <a:lstStyle/>
          <a:p>
            <a:fld id="{B2D5087A-CC8F-4838-B2D2-DD8816E20B09}" type="slidenum">
              <a:rPr lang="ru-RU" smtClean="0"/>
              <a:t>6</a:t>
            </a:fld>
            <a:endParaRPr lang="ru-RU"/>
          </a:p>
        </p:txBody>
      </p:sp>
    </p:spTree>
    <p:extLst>
      <p:ext uri="{BB962C8B-B14F-4D97-AF65-F5344CB8AC3E}">
        <p14:creationId xmlns:p14="http://schemas.microsoft.com/office/powerpoint/2010/main" val="24673750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sz="1200" kern="1200" dirty="0">
                <a:solidFill>
                  <a:schemeClr val="tx1"/>
                </a:solidFill>
                <a:effectLst/>
                <a:latin typeface="+mn-lt"/>
                <a:ea typeface="+mn-ea"/>
                <a:cs typeface="+mn-cs"/>
              </a:rPr>
              <a:t> </a:t>
            </a:r>
          </a:p>
          <a:p>
            <a:r>
              <a:rPr lang="ru-RU" sz="1200" kern="1200" dirty="0">
                <a:solidFill>
                  <a:schemeClr val="tx1"/>
                </a:solidFill>
                <a:effectLst/>
                <a:latin typeface="+mn-lt"/>
                <a:ea typeface="+mn-ea"/>
                <a:cs typeface="+mn-cs"/>
              </a:rPr>
              <a:t>	</a:t>
            </a:r>
          </a:p>
          <a:p>
            <a:r>
              <a:rPr lang="ru-RU" sz="1200" kern="1200" dirty="0">
                <a:solidFill>
                  <a:schemeClr val="tx1"/>
                </a:solidFill>
                <a:effectLst/>
                <a:latin typeface="+mn-lt"/>
                <a:ea typeface="+mn-ea"/>
                <a:cs typeface="+mn-cs"/>
              </a:rPr>
              <a:t> </a:t>
            </a:r>
          </a:p>
          <a:p>
            <a:endParaRPr lang="ru-RU" dirty="0"/>
          </a:p>
        </p:txBody>
      </p:sp>
      <p:sp>
        <p:nvSpPr>
          <p:cNvPr id="4" name="Номер слайда 3"/>
          <p:cNvSpPr>
            <a:spLocks noGrp="1"/>
          </p:cNvSpPr>
          <p:nvPr>
            <p:ph type="sldNum" sz="quarter" idx="10"/>
          </p:nvPr>
        </p:nvSpPr>
        <p:spPr/>
        <p:txBody>
          <a:bodyPr/>
          <a:lstStyle/>
          <a:p>
            <a:fld id="{B2D5087A-CC8F-4838-B2D2-DD8816E20B09}" type="slidenum">
              <a:rPr lang="ru-RU" smtClean="0"/>
              <a:t>7</a:t>
            </a:fld>
            <a:endParaRPr lang="ru-RU"/>
          </a:p>
        </p:txBody>
      </p:sp>
    </p:spTree>
    <p:extLst>
      <p:ext uri="{BB962C8B-B14F-4D97-AF65-F5344CB8AC3E}">
        <p14:creationId xmlns:p14="http://schemas.microsoft.com/office/powerpoint/2010/main" val="40195261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p:cNvSpPr>
            <a:spLocks noGrp="1"/>
          </p:cNvSpPr>
          <p:nvPr>
            <p:ph type="dt" sz="half" idx="10"/>
          </p:nvPr>
        </p:nvSpPr>
        <p:spPr/>
        <p:txBody>
          <a:bodyPr/>
          <a:lstStyle/>
          <a:p>
            <a:fld id="{2AC1F3C5-5F46-4D4E-AAC9-0AC1E066197E}" type="datetimeFigureOut">
              <a:rPr lang="ru-RU" smtClean="0"/>
              <a:t>09.04.2018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5E087D7-AD38-46C2-8E65-C1539EC74A74}" type="slidenum">
              <a:rPr lang="ru-RU" smtClean="0"/>
              <a:t>‹#›</a:t>
            </a:fld>
            <a:endParaRPr lang="ru-RU"/>
          </a:p>
        </p:txBody>
      </p:sp>
    </p:spTree>
    <p:extLst>
      <p:ext uri="{BB962C8B-B14F-4D97-AF65-F5344CB8AC3E}">
        <p14:creationId xmlns:p14="http://schemas.microsoft.com/office/powerpoint/2010/main" val="31918806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2AC1F3C5-5F46-4D4E-AAC9-0AC1E066197E}" type="datetimeFigureOut">
              <a:rPr lang="ru-RU" smtClean="0"/>
              <a:t>09.04.2018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5E087D7-AD38-46C2-8E65-C1539EC74A74}" type="slidenum">
              <a:rPr lang="ru-RU" smtClean="0"/>
              <a:t>‹#›</a:t>
            </a:fld>
            <a:endParaRPr lang="ru-RU"/>
          </a:p>
        </p:txBody>
      </p:sp>
    </p:spTree>
    <p:extLst>
      <p:ext uri="{BB962C8B-B14F-4D97-AF65-F5344CB8AC3E}">
        <p14:creationId xmlns:p14="http://schemas.microsoft.com/office/powerpoint/2010/main" val="21663616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2AC1F3C5-5F46-4D4E-AAC9-0AC1E066197E}" type="datetimeFigureOut">
              <a:rPr lang="ru-RU" smtClean="0"/>
              <a:t>09.04.2018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5E087D7-AD38-46C2-8E65-C1539EC74A74}" type="slidenum">
              <a:rPr lang="ru-RU" smtClean="0"/>
              <a:t>‹#›</a:t>
            </a:fld>
            <a:endParaRPr lang="ru-RU"/>
          </a:p>
        </p:txBody>
      </p:sp>
    </p:spTree>
    <p:extLst>
      <p:ext uri="{BB962C8B-B14F-4D97-AF65-F5344CB8AC3E}">
        <p14:creationId xmlns:p14="http://schemas.microsoft.com/office/powerpoint/2010/main" val="600844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2AC1F3C5-5F46-4D4E-AAC9-0AC1E066197E}" type="datetimeFigureOut">
              <a:rPr lang="ru-RU" smtClean="0"/>
              <a:t>09.04.2018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5E087D7-AD38-46C2-8E65-C1539EC74A74}" type="slidenum">
              <a:rPr lang="ru-RU" smtClean="0"/>
              <a:t>‹#›</a:t>
            </a:fld>
            <a:endParaRPr lang="ru-RU"/>
          </a:p>
        </p:txBody>
      </p:sp>
    </p:spTree>
    <p:extLst>
      <p:ext uri="{BB962C8B-B14F-4D97-AF65-F5344CB8AC3E}">
        <p14:creationId xmlns:p14="http://schemas.microsoft.com/office/powerpoint/2010/main" val="40017097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2AC1F3C5-5F46-4D4E-AAC9-0AC1E066197E}" type="datetimeFigureOut">
              <a:rPr lang="ru-RU" smtClean="0"/>
              <a:t>09.04.2018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5E087D7-AD38-46C2-8E65-C1539EC74A74}" type="slidenum">
              <a:rPr lang="ru-RU" smtClean="0"/>
              <a:t>‹#›</a:t>
            </a:fld>
            <a:endParaRPr lang="ru-RU"/>
          </a:p>
        </p:txBody>
      </p:sp>
    </p:spTree>
    <p:extLst>
      <p:ext uri="{BB962C8B-B14F-4D97-AF65-F5344CB8AC3E}">
        <p14:creationId xmlns:p14="http://schemas.microsoft.com/office/powerpoint/2010/main" val="10343950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2AC1F3C5-5F46-4D4E-AAC9-0AC1E066197E}" type="datetimeFigureOut">
              <a:rPr lang="ru-RU" smtClean="0"/>
              <a:t>09.04.2018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5E087D7-AD38-46C2-8E65-C1539EC74A74}" type="slidenum">
              <a:rPr lang="ru-RU" smtClean="0"/>
              <a:t>‹#›</a:t>
            </a:fld>
            <a:endParaRPr lang="ru-RU"/>
          </a:p>
        </p:txBody>
      </p:sp>
    </p:spTree>
    <p:extLst>
      <p:ext uri="{BB962C8B-B14F-4D97-AF65-F5344CB8AC3E}">
        <p14:creationId xmlns:p14="http://schemas.microsoft.com/office/powerpoint/2010/main" val="13808393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2AC1F3C5-5F46-4D4E-AAC9-0AC1E066197E}" type="datetimeFigureOut">
              <a:rPr lang="ru-RU" smtClean="0"/>
              <a:t>09.04.2018</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5E087D7-AD38-46C2-8E65-C1539EC74A74}" type="slidenum">
              <a:rPr lang="ru-RU" smtClean="0"/>
              <a:t>‹#›</a:t>
            </a:fld>
            <a:endParaRPr lang="ru-RU"/>
          </a:p>
        </p:txBody>
      </p:sp>
    </p:spTree>
    <p:extLst>
      <p:ext uri="{BB962C8B-B14F-4D97-AF65-F5344CB8AC3E}">
        <p14:creationId xmlns:p14="http://schemas.microsoft.com/office/powerpoint/2010/main" val="14608749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2AC1F3C5-5F46-4D4E-AAC9-0AC1E066197E}" type="datetimeFigureOut">
              <a:rPr lang="ru-RU" smtClean="0"/>
              <a:t>09.04.2018</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5E087D7-AD38-46C2-8E65-C1539EC74A74}" type="slidenum">
              <a:rPr lang="ru-RU" smtClean="0"/>
              <a:t>‹#›</a:t>
            </a:fld>
            <a:endParaRPr lang="ru-RU"/>
          </a:p>
        </p:txBody>
      </p:sp>
    </p:spTree>
    <p:extLst>
      <p:ext uri="{BB962C8B-B14F-4D97-AF65-F5344CB8AC3E}">
        <p14:creationId xmlns:p14="http://schemas.microsoft.com/office/powerpoint/2010/main" val="27985478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2AC1F3C5-5F46-4D4E-AAC9-0AC1E066197E}" type="datetimeFigureOut">
              <a:rPr lang="ru-RU" smtClean="0"/>
              <a:t>09.04.2018</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5E087D7-AD38-46C2-8E65-C1539EC74A74}" type="slidenum">
              <a:rPr lang="ru-RU" smtClean="0"/>
              <a:t>‹#›</a:t>
            </a:fld>
            <a:endParaRPr lang="ru-RU"/>
          </a:p>
        </p:txBody>
      </p:sp>
    </p:spTree>
    <p:extLst>
      <p:ext uri="{BB962C8B-B14F-4D97-AF65-F5344CB8AC3E}">
        <p14:creationId xmlns:p14="http://schemas.microsoft.com/office/powerpoint/2010/main" val="21150266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2AC1F3C5-5F46-4D4E-AAC9-0AC1E066197E}" type="datetimeFigureOut">
              <a:rPr lang="ru-RU" smtClean="0"/>
              <a:t>09.04.2018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5E087D7-AD38-46C2-8E65-C1539EC74A74}" type="slidenum">
              <a:rPr lang="ru-RU" smtClean="0"/>
              <a:t>‹#›</a:t>
            </a:fld>
            <a:endParaRPr lang="ru-RU"/>
          </a:p>
        </p:txBody>
      </p:sp>
    </p:spTree>
    <p:extLst>
      <p:ext uri="{BB962C8B-B14F-4D97-AF65-F5344CB8AC3E}">
        <p14:creationId xmlns:p14="http://schemas.microsoft.com/office/powerpoint/2010/main" val="31747753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2AC1F3C5-5F46-4D4E-AAC9-0AC1E066197E}" type="datetimeFigureOut">
              <a:rPr lang="ru-RU" smtClean="0"/>
              <a:t>09.04.2018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5E087D7-AD38-46C2-8E65-C1539EC74A74}" type="slidenum">
              <a:rPr lang="ru-RU" smtClean="0"/>
              <a:t>‹#›</a:t>
            </a:fld>
            <a:endParaRPr lang="ru-RU"/>
          </a:p>
        </p:txBody>
      </p:sp>
    </p:spTree>
    <p:extLst>
      <p:ext uri="{BB962C8B-B14F-4D97-AF65-F5344CB8AC3E}">
        <p14:creationId xmlns:p14="http://schemas.microsoft.com/office/powerpoint/2010/main" val="39948201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C1F3C5-5F46-4D4E-AAC9-0AC1E066197E}" type="datetimeFigureOut">
              <a:rPr lang="ru-RU" smtClean="0"/>
              <a:t>09.04.2018</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E087D7-AD38-46C2-8E65-C1539EC74A74}" type="slidenum">
              <a:rPr lang="ru-RU" smtClean="0"/>
              <a:t>‹#›</a:t>
            </a:fld>
            <a:endParaRPr lang="ru-RU"/>
          </a:p>
        </p:txBody>
      </p:sp>
    </p:spTree>
    <p:extLst>
      <p:ext uri="{BB962C8B-B14F-4D97-AF65-F5344CB8AC3E}">
        <p14:creationId xmlns:p14="http://schemas.microsoft.com/office/powerpoint/2010/main" val="5415918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7" name="TextBox 6"/>
          <p:cNvSpPr txBox="1"/>
          <p:nvPr/>
        </p:nvSpPr>
        <p:spPr>
          <a:xfrm>
            <a:off x="1384184" y="2691734"/>
            <a:ext cx="9244668" cy="2092881"/>
          </a:xfrm>
          <a:prstGeom prst="rect">
            <a:avLst/>
          </a:prstGeom>
          <a:noFill/>
        </p:spPr>
        <p:txBody>
          <a:bodyPr wrap="square" rtlCol="0">
            <a:spAutoFit/>
          </a:bodyPr>
          <a:lstStyle/>
          <a:p>
            <a:pPr algn="ctr"/>
            <a:r>
              <a:rPr lang="ru-RU" sz="2800" b="1" i="1" dirty="0">
                <a:solidFill>
                  <a:schemeClr val="accent1">
                    <a:lumMod val="75000"/>
                  </a:schemeClr>
                </a:solidFill>
              </a:rPr>
              <a:t>Обеспечение доступности и эффективности медицинской помощи за счет развития информационных систем </a:t>
            </a:r>
          </a:p>
          <a:p>
            <a:pPr algn="ctr"/>
            <a:r>
              <a:rPr lang="ru-RU" sz="2800" b="1" i="1" dirty="0">
                <a:solidFill>
                  <a:schemeClr val="accent1">
                    <a:lumMod val="75000"/>
                  </a:schemeClr>
                </a:solidFill>
              </a:rPr>
              <a:t>и мобильных приложений</a:t>
            </a:r>
          </a:p>
          <a:p>
            <a:endParaRPr lang="ru-RU" dirty="0">
              <a:solidFill>
                <a:schemeClr val="accent1">
                  <a:lumMod val="75000"/>
                </a:schemeClr>
              </a:solidFill>
              <a:latin typeface="Mistral" panose="03090702030407020403" pitchFamily="66" charset="0"/>
            </a:endParaRPr>
          </a:p>
        </p:txBody>
      </p:sp>
      <p:pic>
        <p:nvPicPr>
          <p:cNvPr id="3" name="Рисунок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89130" y="363365"/>
            <a:ext cx="3264412" cy="1125802"/>
          </a:xfrm>
          <a:prstGeom prst="rect">
            <a:avLst/>
          </a:prstGeom>
        </p:spPr>
      </p:pic>
    </p:spTree>
    <p:extLst>
      <p:ext uri="{BB962C8B-B14F-4D97-AF65-F5344CB8AC3E}">
        <p14:creationId xmlns:p14="http://schemas.microsoft.com/office/powerpoint/2010/main" val="31345635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5" name="TextBox 4"/>
          <p:cNvSpPr txBox="1"/>
          <p:nvPr/>
        </p:nvSpPr>
        <p:spPr>
          <a:xfrm>
            <a:off x="788260" y="1437964"/>
            <a:ext cx="1671638" cy="523220"/>
          </a:xfrm>
          <a:prstGeom prst="rect">
            <a:avLst/>
          </a:prstGeom>
          <a:noFill/>
        </p:spPr>
        <p:txBody>
          <a:bodyPr wrap="square" rtlCol="0">
            <a:spAutoFit/>
          </a:bodyPr>
          <a:lstStyle/>
          <a:p>
            <a:r>
              <a:rPr lang="ru-RU" sz="2800" dirty="0">
                <a:solidFill>
                  <a:schemeClr val="accent6">
                    <a:lumMod val="75000"/>
                  </a:schemeClr>
                </a:solidFill>
              </a:rPr>
              <a:t>ЗАДАЧА</a:t>
            </a:r>
          </a:p>
        </p:txBody>
      </p:sp>
      <p:sp>
        <p:nvSpPr>
          <p:cNvPr id="4" name="TextBox 3"/>
          <p:cNvSpPr txBox="1"/>
          <p:nvPr/>
        </p:nvSpPr>
        <p:spPr>
          <a:xfrm>
            <a:off x="4372109" y="1466466"/>
            <a:ext cx="3490913" cy="523220"/>
          </a:xfrm>
          <a:prstGeom prst="rect">
            <a:avLst/>
          </a:prstGeom>
          <a:noFill/>
        </p:spPr>
        <p:txBody>
          <a:bodyPr wrap="square" rtlCol="0">
            <a:spAutoFit/>
          </a:bodyPr>
          <a:lstStyle/>
          <a:p>
            <a:pPr algn="ctr"/>
            <a:r>
              <a:rPr lang="ru-RU" sz="2800" dirty="0">
                <a:solidFill>
                  <a:schemeClr val="accent6">
                    <a:lumMod val="75000"/>
                  </a:schemeClr>
                </a:solidFill>
              </a:rPr>
              <a:t>РЕЗУЛЬТАТ</a:t>
            </a:r>
          </a:p>
        </p:txBody>
      </p:sp>
      <p:sp>
        <p:nvSpPr>
          <p:cNvPr id="6" name="TextBox 5"/>
          <p:cNvSpPr txBox="1"/>
          <p:nvPr/>
        </p:nvSpPr>
        <p:spPr>
          <a:xfrm>
            <a:off x="9458728" y="1415356"/>
            <a:ext cx="3490913" cy="523220"/>
          </a:xfrm>
          <a:prstGeom prst="rect">
            <a:avLst/>
          </a:prstGeom>
          <a:noFill/>
        </p:spPr>
        <p:txBody>
          <a:bodyPr wrap="square" rtlCol="0">
            <a:spAutoFit/>
          </a:bodyPr>
          <a:lstStyle/>
          <a:p>
            <a:r>
              <a:rPr lang="en-US" sz="2800" dirty="0">
                <a:solidFill>
                  <a:schemeClr val="accent6">
                    <a:lumMod val="75000"/>
                  </a:schemeClr>
                </a:solidFill>
              </a:rPr>
              <a:t>KPI</a:t>
            </a:r>
            <a:endParaRPr lang="ru-RU" sz="2800" dirty="0">
              <a:solidFill>
                <a:schemeClr val="accent6">
                  <a:lumMod val="75000"/>
                </a:schemeClr>
              </a:solidFill>
            </a:endParaRPr>
          </a:p>
        </p:txBody>
      </p:sp>
      <p:sp>
        <p:nvSpPr>
          <p:cNvPr id="16" name="TextBox 15"/>
          <p:cNvSpPr txBox="1"/>
          <p:nvPr/>
        </p:nvSpPr>
        <p:spPr>
          <a:xfrm>
            <a:off x="354058" y="1989686"/>
            <a:ext cx="2600325" cy="1631216"/>
          </a:xfrm>
          <a:prstGeom prst="rect">
            <a:avLst/>
          </a:prstGeom>
          <a:noFill/>
        </p:spPr>
        <p:txBody>
          <a:bodyPr wrap="square" rtlCol="0">
            <a:spAutoFit/>
          </a:bodyPr>
          <a:lstStyle/>
          <a:p>
            <a:pPr algn="ctr"/>
            <a:r>
              <a:rPr lang="ru-RU" sz="2000" dirty="0">
                <a:solidFill>
                  <a:schemeClr val="accent1">
                    <a:lumMod val="75000"/>
                  </a:schemeClr>
                </a:solidFill>
              </a:rPr>
              <a:t>Информирование населения о реализации поручений Главы государства</a:t>
            </a:r>
          </a:p>
        </p:txBody>
      </p:sp>
      <p:sp>
        <p:nvSpPr>
          <p:cNvPr id="18" name="TextBox 17"/>
          <p:cNvSpPr txBox="1"/>
          <p:nvPr/>
        </p:nvSpPr>
        <p:spPr>
          <a:xfrm>
            <a:off x="4722152" y="2102779"/>
            <a:ext cx="2790825" cy="1015663"/>
          </a:xfrm>
          <a:prstGeom prst="rect">
            <a:avLst/>
          </a:prstGeom>
          <a:noFill/>
        </p:spPr>
        <p:txBody>
          <a:bodyPr wrap="square" rtlCol="0">
            <a:spAutoFit/>
          </a:bodyPr>
          <a:lstStyle/>
          <a:p>
            <a:pPr algn="ctr"/>
            <a:r>
              <a:rPr lang="ru-RU" sz="2000" dirty="0">
                <a:solidFill>
                  <a:schemeClr val="accent1">
                    <a:lumMod val="75000"/>
                  </a:schemeClr>
                </a:solidFill>
              </a:rPr>
              <a:t>Материалы в региональных  СМИ и социальных сетях</a:t>
            </a:r>
          </a:p>
        </p:txBody>
      </p:sp>
      <p:sp>
        <p:nvSpPr>
          <p:cNvPr id="19" name="TextBox 18"/>
          <p:cNvSpPr txBox="1"/>
          <p:nvPr/>
        </p:nvSpPr>
        <p:spPr>
          <a:xfrm>
            <a:off x="8894173" y="2104208"/>
            <a:ext cx="2657475" cy="2862322"/>
          </a:xfrm>
          <a:prstGeom prst="rect">
            <a:avLst/>
          </a:prstGeom>
          <a:noFill/>
        </p:spPr>
        <p:txBody>
          <a:bodyPr wrap="square" rtlCol="0">
            <a:spAutoFit/>
          </a:bodyPr>
          <a:lstStyle/>
          <a:p>
            <a:pPr marL="285750" indent="-285750">
              <a:buFont typeface="Wingdings" panose="05000000000000000000" pitchFamily="2" charset="2"/>
              <a:buChar char="ü"/>
            </a:pPr>
            <a:r>
              <a:rPr lang="ru-RU" dirty="0">
                <a:solidFill>
                  <a:schemeClr val="accent1">
                    <a:lumMod val="75000"/>
                  </a:schemeClr>
                </a:solidFill>
              </a:rPr>
              <a:t>Не менее 3-х материалов в СМИ еженедельно</a:t>
            </a:r>
          </a:p>
          <a:p>
            <a:endParaRPr lang="ru-RU" dirty="0">
              <a:solidFill>
                <a:schemeClr val="accent1">
                  <a:lumMod val="75000"/>
                </a:schemeClr>
              </a:solidFill>
            </a:endParaRPr>
          </a:p>
          <a:p>
            <a:pPr marL="285750" indent="-285750">
              <a:buFont typeface="Wingdings" panose="05000000000000000000" pitchFamily="2" charset="2"/>
              <a:buChar char="ü"/>
            </a:pPr>
            <a:r>
              <a:rPr lang="ru-RU" dirty="0">
                <a:solidFill>
                  <a:schemeClr val="accent1">
                    <a:lumMod val="75000"/>
                  </a:schemeClr>
                </a:solidFill>
              </a:rPr>
              <a:t>Не менее 3-х публикаций в популярных тематических группах социальных сетей еженедельно</a:t>
            </a:r>
          </a:p>
        </p:txBody>
      </p:sp>
      <p:sp>
        <p:nvSpPr>
          <p:cNvPr id="20" name="TextBox 19"/>
          <p:cNvSpPr txBox="1"/>
          <p:nvPr/>
        </p:nvSpPr>
        <p:spPr>
          <a:xfrm>
            <a:off x="518092" y="5304260"/>
            <a:ext cx="7708034" cy="707886"/>
          </a:xfrm>
          <a:prstGeom prst="rect">
            <a:avLst/>
          </a:prstGeom>
          <a:noFill/>
          <a:ln>
            <a:solidFill>
              <a:srgbClr val="FF0000"/>
            </a:solidFill>
            <a:prstDash val="sysDot"/>
          </a:ln>
        </p:spPr>
        <p:txBody>
          <a:bodyPr wrap="square" rtlCol="0">
            <a:spAutoFit/>
          </a:bodyPr>
          <a:lstStyle/>
          <a:p>
            <a:r>
              <a:rPr lang="ru-RU" sz="4000" dirty="0">
                <a:solidFill>
                  <a:srgbClr val="FF0000"/>
                </a:solidFill>
              </a:rPr>
              <a:t>СРОК: </a:t>
            </a:r>
            <a:r>
              <a:rPr lang="ru-RU" sz="4000" dirty="0">
                <a:solidFill>
                  <a:schemeClr val="accent1">
                    <a:lumMod val="75000"/>
                  </a:schemeClr>
                </a:solidFill>
              </a:rPr>
              <a:t>ДО 31 МАРТА 2018 ГОДА</a:t>
            </a:r>
          </a:p>
        </p:txBody>
      </p:sp>
      <p:pic>
        <p:nvPicPr>
          <p:cNvPr id="10" name="Рисунок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40936" y="284987"/>
            <a:ext cx="1879750" cy="668602"/>
          </a:xfrm>
          <a:prstGeom prst="rect">
            <a:avLst/>
          </a:prstGeom>
        </p:spPr>
      </p:pic>
    </p:spTree>
    <p:extLst>
      <p:ext uri="{BB962C8B-B14F-4D97-AF65-F5344CB8AC3E}">
        <p14:creationId xmlns:p14="http://schemas.microsoft.com/office/powerpoint/2010/main" val="9648333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10" name="TextBox 9"/>
          <p:cNvSpPr txBox="1"/>
          <p:nvPr/>
        </p:nvSpPr>
        <p:spPr>
          <a:xfrm>
            <a:off x="375943" y="3026243"/>
            <a:ext cx="4218540" cy="954107"/>
          </a:xfrm>
          <a:prstGeom prst="rect">
            <a:avLst/>
          </a:prstGeom>
          <a:noFill/>
        </p:spPr>
        <p:txBody>
          <a:bodyPr wrap="square" rtlCol="0">
            <a:spAutoFit/>
          </a:bodyPr>
          <a:lstStyle/>
          <a:p>
            <a:r>
              <a:rPr lang="ru-RU" sz="2800" dirty="0">
                <a:solidFill>
                  <a:schemeClr val="accent6">
                    <a:lumMod val="75000"/>
                  </a:schemeClr>
                </a:solidFill>
              </a:rPr>
              <a:t>КЛЮЧЕВЫЕ СООБЩЕНИЯ </a:t>
            </a:r>
          </a:p>
          <a:p>
            <a:r>
              <a:rPr lang="ru-RU" sz="2800" dirty="0">
                <a:solidFill>
                  <a:schemeClr val="accent6">
                    <a:lumMod val="75000"/>
                  </a:schemeClr>
                </a:solidFill>
              </a:rPr>
              <a:t>ДЛЯ НАСЕЛЕНИЯ</a:t>
            </a:r>
          </a:p>
        </p:txBody>
      </p:sp>
      <p:sp>
        <p:nvSpPr>
          <p:cNvPr id="2" name="TextBox 1"/>
          <p:cNvSpPr txBox="1"/>
          <p:nvPr/>
        </p:nvSpPr>
        <p:spPr>
          <a:xfrm>
            <a:off x="5199812" y="948690"/>
            <a:ext cx="6874454" cy="5909310"/>
          </a:xfrm>
          <a:prstGeom prst="rect">
            <a:avLst/>
          </a:prstGeom>
          <a:solidFill>
            <a:schemeClr val="accent3">
              <a:lumMod val="20000"/>
              <a:lumOff val="80000"/>
            </a:schemeClr>
          </a:solidFill>
        </p:spPr>
        <p:txBody>
          <a:bodyPr wrap="square" rtlCol="0">
            <a:spAutoFit/>
          </a:bodyPr>
          <a:lstStyle/>
          <a:p>
            <a:r>
              <a:rPr lang="ru-RU"/>
              <a:t>  </a:t>
            </a:r>
          </a:p>
          <a:p>
            <a:endParaRPr lang="ru-RU"/>
          </a:p>
          <a:p>
            <a:endParaRPr lang="ru-RU"/>
          </a:p>
          <a:p>
            <a:endParaRPr lang="ru-RU"/>
          </a:p>
          <a:p>
            <a:endParaRPr lang="ru-RU"/>
          </a:p>
          <a:p>
            <a:endParaRPr lang="ru-RU"/>
          </a:p>
          <a:p>
            <a:endParaRPr lang="ru-RU"/>
          </a:p>
          <a:p>
            <a:endParaRPr lang="ru-RU"/>
          </a:p>
          <a:p>
            <a:endParaRPr lang="ru-RU"/>
          </a:p>
          <a:p>
            <a:endParaRPr lang="ru-RU"/>
          </a:p>
          <a:p>
            <a:endParaRPr lang="ru-RU"/>
          </a:p>
          <a:p>
            <a:endParaRPr lang="ru-RU"/>
          </a:p>
          <a:p>
            <a:endParaRPr lang="ru-RU"/>
          </a:p>
          <a:p>
            <a:endParaRPr lang="ru-RU"/>
          </a:p>
          <a:p>
            <a:endParaRPr lang="ru-RU"/>
          </a:p>
          <a:p>
            <a:endParaRPr lang="ru-RU"/>
          </a:p>
          <a:p>
            <a:endParaRPr lang="ru-RU"/>
          </a:p>
          <a:p>
            <a:endParaRPr lang="ru-RU"/>
          </a:p>
          <a:p>
            <a:endParaRPr lang="ru-RU"/>
          </a:p>
          <a:p>
            <a:endParaRPr lang="ru-RU"/>
          </a:p>
          <a:p>
            <a:endParaRPr lang="ru-RU" dirty="0"/>
          </a:p>
        </p:txBody>
      </p:sp>
      <p:sp>
        <p:nvSpPr>
          <p:cNvPr id="12" name="TextBox 11"/>
          <p:cNvSpPr txBox="1"/>
          <p:nvPr/>
        </p:nvSpPr>
        <p:spPr>
          <a:xfrm>
            <a:off x="274321" y="940525"/>
            <a:ext cx="4480560" cy="923330"/>
          </a:xfrm>
          <a:prstGeom prst="rect">
            <a:avLst/>
          </a:prstGeom>
          <a:noFill/>
        </p:spPr>
        <p:txBody>
          <a:bodyPr wrap="square" rtlCol="0">
            <a:spAutoFit/>
          </a:bodyPr>
          <a:lstStyle/>
          <a:p>
            <a:r>
              <a:rPr lang="ru-RU" sz="3600" dirty="0">
                <a:solidFill>
                  <a:schemeClr val="accent6">
                    <a:lumMod val="75000"/>
                  </a:schemeClr>
                </a:solidFill>
              </a:rPr>
              <a:t>О ЧЕМ ГОВОРИМ?</a:t>
            </a:r>
          </a:p>
          <a:p>
            <a:endParaRPr lang="ru-RU" dirty="0"/>
          </a:p>
        </p:txBody>
      </p:sp>
      <p:sp>
        <p:nvSpPr>
          <p:cNvPr id="3" name="TextBox 2">
            <a:extLst>
              <a:ext uri="{FF2B5EF4-FFF2-40B4-BE49-F238E27FC236}">
                <a16:creationId xmlns:a16="http://schemas.microsoft.com/office/drawing/2014/main" id="{1FB8D525-286F-4229-B737-D4AA5F927305}"/>
              </a:ext>
            </a:extLst>
          </p:cNvPr>
          <p:cNvSpPr txBox="1"/>
          <p:nvPr/>
        </p:nvSpPr>
        <p:spPr>
          <a:xfrm>
            <a:off x="5809986" y="1129208"/>
            <a:ext cx="5863904" cy="923330"/>
          </a:xfrm>
          <a:prstGeom prst="rect">
            <a:avLst/>
          </a:prstGeom>
          <a:noFill/>
        </p:spPr>
        <p:txBody>
          <a:bodyPr wrap="square" rtlCol="0">
            <a:spAutoFit/>
          </a:bodyPr>
          <a:lstStyle/>
          <a:p>
            <a:pPr indent="288000" algn="just"/>
            <a:r>
              <a:rPr lang="ru-RU" dirty="0">
                <a:solidFill>
                  <a:schemeClr val="accent6">
                    <a:lumMod val="75000"/>
                  </a:schemeClr>
                </a:solidFill>
              </a:rPr>
              <a:t>Государственные услуги по проверке платежей за ОСМС и прикреплению к поликлиникам усовершенствуют в Казахстане в 2018 г.</a:t>
            </a:r>
          </a:p>
        </p:txBody>
      </p:sp>
      <p:sp>
        <p:nvSpPr>
          <p:cNvPr id="11" name="Прямоугольный треугольник 10">
            <a:extLst>
              <a:ext uri="{FF2B5EF4-FFF2-40B4-BE49-F238E27FC236}">
                <a16:creationId xmlns:a16="http://schemas.microsoft.com/office/drawing/2014/main" id="{92097CAC-5882-4F0E-8BB9-9E820F8385E2}"/>
              </a:ext>
            </a:extLst>
          </p:cNvPr>
          <p:cNvSpPr/>
          <p:nvPr/>
        </p:nvSpPr>
        <p:spPr>
          <a:xfrm rot="13568060">
            <a:off x="5309264" y="1366039"/>
            <a:ext cx="272542" cy="245486"/>
          </a:xfrm>
          <a:prstGeom prst="rtTriangle">
            <a:avLst/>
          </a:prstGeom>
          <a:noFill/>
          <a:ln w="762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4" name="TextBox 3">
            <a:extLst>
              <a:ext uri="{FF2B5EF4-FFF2-40B4-BE49-F238E27FC236}">
                <a16:creationId xmlns:a16="http://schemas.microsoft.com/office/drawing/2014/main" id="{0A52FF1C-8D79-4CF3-82DC-58EE3DD88DA6}"/>
              </a:ext>
            </a:extLst>
          </p:cNvPr>
          <p:cNvSpPr txBox="1"/>
          <p:nvPr/>
        </p:nvSpPr>
        <p:spPr>
          <a:xfrm>
            <a:off x="5575525" y="2086291"/>
            <a:ext cx="5863904" cy="4247317"/>
          </a:xfrm>
          <a:prstGeom prst="rect">
            <a:avLst/>
          </a:prstGeom>
          <a:solidFill>
            <a:schemeClr val="accent3">
              <a:lumMod val="20000"/>
              <a:lumOff val="80000"/>
            </a:schemeClr>
          </a:solidFill>
        </p:spPr>
        <p:txBody>
          <a:bodyPr wrap="square" rtlCol="0">
            <a:spAutoFit/>
          </a:bodyPr>
          <a:lstStyle/>
          <a:p>
            <a:pPr marL="285750" indent="-285750" algn="l">
              <a:buFont typeface="Wingdings" panose="05000000000000000000" pitchFamily="2" charset="2"/>
              <a:buChar char="Ø"/>
            </a:pPr>
            <a:endParaRPr lang="ru-RU" b="1" dirty="0">
              <a:solidFill>
                <a:schemeClr val="accent6">
                  <a:lumMod val="75000"/>
                </a:schemeClr>
              </a:solidFill>
            </a:endParaRPr>
          </a:p>
          <a:p>
            <a:pPr algn="l"/>
            <a:r>
              <a:rPr lang="ru-RU" b="1" dirty="0">
                <a:solidFill>
                  <a:schemeClr val="accent6">
                    <a:lumMod val="75000"/>
                  </a:schemeClr>
                </a:solidFill>
              </a:rPr>
              <a:t>ПОДРОБНЕЕ:</a:t>
            </a:r>
          </a:p>
          <a:p>
            <a:r>
              <a:rPr lang="ru-RU" b="1" dirty="0">
                <a:solidFill>
                  <a:schemeClr val="accent1">
                    <a:lumMod val="75000"/>
                  </a:schemeClr>
                </a:solidFill>
              </a:rPr>
              <a:t>Фонд социального медицинского страхования» в 2018 году разработает и внедрит новые государственные услуги, расширяющие возможности казахстанцев по проверке платежей за обязательное социальное медицинское страхование, и усовершенствует услуги по прикреплению к поликлиникам.</a:t>
            </a:r>
          </a:p>
          <a:p>
            <a:r>
              <a:rPr lang="ru-RU" b="1" dirty="0">
                <a:solidFill>
                  <a:schemeClr val="accent1">
                    <a:lumMod val="75000"/>
                  </a:schemeClr>
                </a:solidFill>
              </a:rPr>
              <a:t>Эта работа проводится Фондом в рамках поручений главы государства, данном в послании народу Казахстана в 2018 году, в части «о</a:t>
            </a:r>
            <a:r>
              <a:rPr lang="ru-RU" b="1" i="1" dirty="0">
                <a:solidFill>
                  <a:schemeClr val="accent1">
                    <a:lumMod val="75000"/>
                  </a:schemeClr>
                </a:solidFill>
              </a:rPr>
              <a:t>беспечения доступности и эффективности медицинской помощи за счет развития информационных систем» </a:t>
            </a:r>
          </a:p>
          <a:p>
            <a:endParaRPr lang="ru-RU" b="1" dirty="0">
              <a:solidFill>
                <a:schemeClr val="accent1">
                  <a:lumMod val="75000"/>
                </a:schemeClr>
              </a:solidFill>
            </a:endParaRPr>
          </a:p>
          <a:p>
            <a:pPr marL="285750" indent="-285750" algn="l">
              <a:buFont typeface="Wingdings" panose="05000000000000000000" pitchFamily="2" charset="2"/>
              <a:buChar char="Ø"/>
            </a:pPr>
            <a:endParaRPr lang="ru-RU" b="1" dirty="0">
              <a:solidFill>
                <a:schemeClr val="accent6">
                  <a:lumMod val="75000"/>
                </a:schemeClr>
              </a:solidFill>
            </a:endParaRPr>
          </a:p>
        </p:txBody>
      </p:sp>
    </p:spTree>
    <p:extLst>
      <p:ext uri="{BB962C8B-B14F-4D97-AF65-F5344CB8AC3E}">
        <p14:creationId xmlns:p14="http://schemas.microsoft.com/office/powerpoint/2010/main" val="4530240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10" name="TextBox 9"/>
          <p:cNvSpPr txBox="1"/>
          <p:nvPr/>
        </p:nvSpPr>
        <p:spPr>
          <a:xfrm>
            <a:off x="375943" y="3026243"/>
            <a:ext cx="4218540" cy="954107"/>
          </a:xfrm>
          <a:prstGeom prst="rect">
            <a:avLst/>
          </a:prstGeom>
          <a:noFill/>
        </p:spPr>
        <p:txBody>
          <a:bodyPr wrap="square" rtlCol="0">
            <a:spAutoFit/>
          </a:bodyPr>
          <a:lstStyle/>
          <a:p>
            <a:r>
              <a:rPr lang="ru-RU" sz="2800" dirty="0">
                <a:solidFill>
                  <a:schemeClr val="accent6">
                    <a:lumMod val="75000"/>
                  </a:schemeClr>
                </a:solidFill>
              </a:rPr>
              <a:t>КЛЮЧЕВЫЕ СООБЩЕНИЯ </a:t>
            </a:r>
          </a:p>
          <a:p>
            <a:r>
              <a:rPr lang="ru-RU" sz="2800" dirty="0">
                <a:solidFill>
                  <a:schemeClr val="accent6">
                    <a:lumMod val="75000"/>
                  </a:schemeClr>
                </a:solidFill>
              </a:rPr>
              <a:t>ДЛЯ НАСЕЛЕНИЯ</a:t>
            </a:r>
          </a:p>
        </p:txBody>
      </p:sp>
      <p:sp>
        <p:nvSpPr>
          <p:cNvPr id="2" name="TextBox 1"/>
          <p:cNvSpPr txBox="1"/>
          <p:nvPr/>
        </p:nvSpPr>
        <p:spPr>
          <a:xfrm>
            <a:off x="5101212" y="651554"/>
            <a:ext cx="6874454" cy="5909310"/>
          </a:xfrm>
          <a:prstGeom prst="rect">
            <a:avLst/>
          </a:prstGeom>
          <a:solidFill>
            <a:schemeClr val="accent3">
              <a:lumMod val="20000"/>
              <a:lumOff val="80000"/>
            </a:schemeClr>
          </a:solidFill>
        </p:spPr>
        <p:txBody>
          <a:bodyPr wrap="square" rtlCol="0">
            <a:spAutoFit/>
          </a:bodyPr>
          <a:lstStyle/>
          <a:p>
            <a:r>
              <a:rPr lang="ru-RU"/>
              <a:t>  </a:t>
            </a:r>
          </a:p>
          <a:p>
            <a:endParaRPr lang="ru-RU"/>
          </a:p>
          <a:p>
            <a:endParaRPr lang="ru-RU"/>
          </a:p>
          <a:p>
            <a:endParaRPr lang="ru-RU"/>
          </a:p>
          <a:p>
            <a:endParaRPr lang="ru-RU"/>
          </a:p>
          <a:p>
            <a:endParaRPr lang="ru-RU"/>
          </a:p>
          <a:p>
            <a:endParaRPr lang="ru-RU"/>
          </a:p>
          <a:p>
            <a:endParaRPr lang="ru-RU"/>
          </a:p>
          <a:p>
            <a:endParaRPr lang="ru-RU"/>
          </a:p>
          <a:p>
            <a:endParaRPr lang="ru-RU"/>
          </a:p>
          <a:p>
            <a:endParaRPr lang="ru-RU"/>
          </a:p>
          <a:p>
            <a:endParaRPr lang="ru-RU"/>
          </a:p>
          <a:p>
            <a:endParaRPr lang="ru-RU"/>
          </a:p>
          <a:p>
            <a:endParaRPr lang="ru-RU"/>
          </a:p>
          <a:p>
            <a:endParaRPr lang="ru-RU"/>
          </a:p>
          <a:p>
            <a:endParaRPr lang="ru-RU"/>
          </a:p>
          <a:p>
            <a:endParaRPr lang="ru-RU"/>
          </a:p>
          <a:p>
            <a:endParaRPr lang="ru-RU"/>
          </a:p>
          <a:p>
            <a:endParaRPr lang="ru-RU"/>
          </a:p>
          <a:p>
            <a:endParaRPr lang="ru-RU"/>
          </a:p>
          <a:p>
            <a:endParaRPr lang="ru-RU" dirty="0"/>
          </a:p>
        </p:txBody>
      </p:sp>
      <p:sp>
        <p:nvSpPr>
          <p:cNvPr id="12" name="TextBox 11"/>
          <p:cNvSpPr txBox="1"/>
          <p:nvPr/>
        </p:nvSpPr>
        <p:spPr>
          <a:xfrm>
            <a:off x="274321" y="940525"/>
            <a:ext cx="4480560" cy="923330"/>
          </a:xfrm>
          <a:prstGeom prst="rect">
            <a:avLst/>
          </a:prstGeom>
          <a:noFill/>
        </p:spPr>
        <p:txBody>
          <a:bodyPr wrap="square" rtlCol="0">
            <a:spAutoFit/>
          </a:bodyPr>
          <a:lstStyle/>
          <a:p>
            <a:r>
              <a:rPr lang="ru-RU" sz="3600" dirty="0">
                <a:solidFill>
                  <a:schemeClr val="accent6">
                    <a:lumMod val="75000"/>
                  </a:schemeClr>
                </a:solidFill>
              </a:rPr>
              <a:t>О ЧЕМ ГОВОРИМ?</a:t>
            </a:r>
          </a:p>
          <a:p>
            <a:endParaRPr lang="ru-RU" dirty="0"/>
          </a:p>
        </p:txBody>
      </p:sp>
      <p:sp>
        <p:nvSpPr>
          <p:cNvPr id="3" name="TextBox 2">
            <a:extLst>
              <a:ext uri="{FF2B5EF4-FFF2-40B4-BE49-F238E27FC236}">
                <a16:creationId xmlns:a16="http://schemas.microsoft.com/office/drawing/2014/main" id="{1FB8D525-286F-4229-B737-D4AA5F927305}"/>
              </a:ext>
            </a:extLst>
          </p:cNvPr>
          <p:cNvSpPr txBox="1"/>
          <p:nvPr/>
        </p:nvSpPr>
        <p:spPr>
          <a:xfrm>
            <a:off x="5619821" y="1339296"/>
            <a:ext cx="6047143" cy="1200329"/>
          </a:xfrm>
          <a:prstGeom prst="rect">
            <a:avLst/>
          </a:prstGeom>
          <a:noFill/>
        </p:spPr>
        <p:txBody>
          <a:bodyPr wrap="square" rtlCol="0">
            <a:spAutoFit/>
          </a:bodyPr>
          <a:lstStyle/>
          <a:p>
            <a:pPr indent="288000" algn="just"/>
            <a:r>
              <a:rPr lang="ru-RU" dirty="0">
                <a:solidFill>
                  <a:schemeClr val="accent6">
                    <a:lumMod val="75000"/>
                  </a:schemeClr>
                </a:solidFill>
              </a:rPr>
              <a:t>Выписку по платежам </a:t>
            </a:r>
            <a:r>
              <a:rPr lang="kk-KZ" dirty="0">
                <a:solidFill>
                  <a:schemeClr val="accent6">
                    <a:lumMod val="75000"/>
                  </a:schemeClr>
                </a:solidFill>
              </a:rPr>
              <a:t>за </a:t>
            </a:r>
            <a:r>
              <a:rPr lang="ru-RU" dirty="0">
                <a:solidFill>
                  <a:schemeClr val="accent6">
                    <a:lumMod val="75000"/>
                  </a:schemeClr>
                </a:solidFill>
              </a:rPr>
              <a:t>ОСМС в </a:t>
            </a:r>
            <a:r>
              <a:rPr lang="ru-RU" dirty="0" err="1">
                <a:solidFill>
                  <a:schemeClr val="accent6">
                    <a:lumMod val="75000"/>
                  </a:schemeClr>
                </a:solidFill>
              </a:rPr>
              <a:t>ЦОНах</a:t>
            </a:r>
            <a:r>
              <a:rPr lang="ru-RU" dirty="0">
                <a:solidFill>
                  <a:schemeClr val="accent6">
                    <a:lumMod val="75000"/>
                  </a:schemeClr>
                </a:solidFill>
              </a:rPr>
              <a:t> граждане </a:t>
            </a:r>
            <a:r>
              <a:rPr lang="kk-KZ" dirty="0">
                <a:solidFill>
                  <a:schemeClr val="accent6">
                    <a:lumMod val="75000"/>
                  </a:schemeClr>
                </a:solidFill>
              </a:rPr>
              <a:t>смогут </a:t>
            </a:r>
            <a:r>
              <a:rPr lang="ru-RU" dirty="0">
                <a:solidFill>
                  <a:schemeClr val="accent6">
                    <a:lumMod val="75000"/>
                  </a:schemeClr>
                </a:solidFill>
              </a:rPr>
              <a:t>получить уже к концу </a:t>
            </a:r>
            <a:r>
              <a:rPr lang="en-US" dirty="0">
                <a:solidFill>
                  <a:schemeClr val="accent6">
                    <a:lumMod val="75000"/>
                  </a:schemeClr>
                </a:solidFill>
              </a:rPr>
              <a:t>I </a:t>
            </a:r>
            <a:r>
              <a:rPr lang="ru-RU" dirty="0">
                <a:solidFill>
                  <a:schemeClr val="accent6">
                    <a:lumMod val="75000"/>
                  </a:schemeClr>
                </a:solidFill>
              </a:rPr>
              <a:t>полугодия</a:t>
            </a:r>
          </a:p>
          <a:p>
            <a:pPr indent="288000" algn="just"/>
            <a:endParaRPr lang="ru-RU" sz="2000" b="1" dirty="0">
              <a:solidFill>
                <a:schemeClr val="accent6">
                  <a:lumMod val="75000"/>
                </a:schemeClr>
              </a:solidFill>
            </a:endParaRPr>
          </a:p>
          <a:p>
            <a:pPr indent="288000" algn="just"/>
            <a:endParaRPr lang="ru-RU" sz="1600" b="1" dirty="0">
              <a:solidFill>
                <a:schemeClr val="accent1">
                  <a:lumMod val="75000"/>
                </a:schemeClr>
              </a:solidFill>
            </a:endParaRPr>
          </a:p>
        </p:txBody>
      </p:sp>
      <p:sp>
        <p:nvSpPr>
          <p:cNvPr id="11" name="Прямоугольный треугольник 10">
            <a:extLst>
              <a:ext uri="{FF2B5EF4-FFF2-40B4-BE49-F238E27FC236}">
                <a16:creationId xmlns:a16="http://schemas.microsoft.com/office/drawing/2014/main" id="{92097CAC-5882-4F0E-8BB9-9E820F8385E2}"/>
              </a:ext>
            </a:extLst>
          </p:cNvPr>
          <p:cNvSpPr/>
          <p:nvPr/>
        </p:nvSpPr>
        <p:spPr>
          <a:xfrm rot="13695244">
            <a:off x="5174764" y="1539607"/>
            <a:ext cx="272542" cy="235436"/>
          </a:xfrm>
          <a:prstGeom prst="rtTriangle">
            <a:avLst/>
          </a:prstGeom>
          <a:noFill/>
          <a:ln w="762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 name="TextBox 3">
            <a:extLst>
              <a:ext uri="{FF2B5EF4-FFF2-40B4-BE49-F238E27FC236}">
                <a16:creationId xmlns:a16="http://schemas.microsoft.com/office/drawing/2014/main" id="{0A52FF1C-8D79-4CF3-82DC-58EE3DD88DA6}"/>
              </a:ext>
            </a:extLst>
          </p:cNvPr>
          <p:cNvSpPr txBox="1"/>
          <p:nvPr/>
        </p:nvSpPr>
        <p:spPr>
          <a:xfrm>
            <a:off x="5440068" y="2358903"/>
            <a:ext cx="6096156" cy="4247317"/>
          </a:xfrm>
          <a:prstGeom prst="rect">
            <a:avLst/>
          </a:prstGeom>
          <a:solidFill>
            <a:schemeClr val="accent3">
              <a:lumMod val="20000"/>
              <a:lumOff val="80000"/>
            </a:schemeClr>
          </a:solidFill>
        </p:spPr>
        <p:txBody>
          <a:bodyPr wrap="square" rtlCol="0">
            <a:spAutoFit/>
          </a:bodyPr>
          <a:lstStyle/>
          <a:p>
            <a:pPr indent="324000" algn="just"/>
            <a:r>
              <a:rPr lang="ru-RU" sz="1400" b="1" dirty="0">
                <a:solidFill>
                  <a:schemeClr val="accent6">
                    <a:lumMod val="75000"/>
                  </a:schemeClr>
                </a:solidFill>
              </a:rPr>
              <a:t>ПОДРОБНЕЕ:</a:t>
            </a:r>
          </a:p>
          <a:p>
            <a:pPr indent="324000" algn="just"/>
            <a:r>
              <a:rPr lang="ru-RU" sz="1400" dirty="0">
                <a:solidFill>
                  <a:schemeClr val="accent1">
                    <a:lumMod val="75000"/>
                  </a:schemeClr>
                </a:solidFill>
              </a:rPr>
              <a:t>Новая государственная услуга позволит получать информацию о поступлениях и участии в системе ОСМС через Центры обслуживания населения (ЦОН) уже в конце первого полугодия 2018 года.</a:t>
            </a:r>
          </a:p>
          <a:p>
            <a:pPr algn="just"/>
            <a:endParaRPr lang="ru-RU" sz="1400" dirty="0"/>
          </a:p>
          <a:p>
            <a:pPr indent="288000" algn="just"/>
            <a:r>
              <a:rPr lang="ru-RU" sz="1400" i="1" dirty="0">
                <a:solidFill>
                  <a:schemeClr val="accent1">
                    <a:lumMod val="75000"/>
                  </a:schemeClr>
                </a:solidFill>
              </a:rPr>
              <a:t>«Мы ожидаем, что уже в конце первого полугодия 2018 года у граждан появится возможность получить информацию о поступлениях и участии в системе ОСМС через Центры обслуживания населения.</a:t>
            </a:r>
          </a:p>
          <a:p>
            <a:pPr indent="288000" algn="just"/>
            <a:r>
              <a:rPr lang="ru-RU" sz="1400" i="1" dirty="0">
                <a:solidFill>
                  <a:schemeClr val="accent1">
                    <a:lumMod val="75000"/>
                  </a:schemeClr>
                </a:solidFill>
              </a:rPr>
              <a:t> Сейчас частично эта информация уже доступна на портале «электронного правительства» - egov.kz. Пользователь при наличии электронной цифровой подписи может проверить в «личном кабинете» информацию о последней дате внесения платежа. </a:t>
            </a:r>
          </a:p>
          <a:p>
            <a:pPr indent="288000" algn="just"/>
            <a:r>
              <a:rPr lang="ru-RU" sz="1400" i="1" dirty="0">
                <a:solidFill>
                  <a:schemeClr val="accent1">
                    <a:lumMod val="75000"/>
                  </a:schemeClr>
                </a:solidFill>
              </a:rPr>
              <a:t>Это удобно не для всех, о чем нам часто пишут пользователи медицинских услуг. </a:t>
            </a:r>
          </a:p>
          <a:p>
            <a:pPr indent="288000" algn="just"/>
            <a:r>
              <a:rPr lang="ru-RU" sz="1400" i="1" dirty="0">
                <a:solidFill>
                  <a:schemeClr val="accent1">
                    <a:lumMod val="75000"/>
                  </a:schemeClr>
                </a:solidFill>
              </a:rPr>
              <a:t>С внедрением услуги через </a:t>
            </a:r>
            <a:r>
              <a:rPr lang="ru-RU" sz="1400" i="1" dirty="0" err="1">
                <a:solidFill>
                  <a:schemeClr val="accent1">
                    <a:lumMod val="75000"/>
                  </a:schemeClr>
                </a:solidFill>
              </a:rPr>
              <a:t>ЦОНы</a:t>
            </a:r>
            <a:r>
              <a:rPr lang="ru-RU" sz="1400" i="1" dirty="0">
                <a:solidFill>
                  <a:schemeClr val="accent1">
                    <a:lumMod val="75000"/>
                  </a:schemeClr>
                </a:solidFill>
              </a:rPr>
              <a:t> граждане смогут получить подробную выписку с историей своих взносов и отчислений и справку о статусе участия в системе ОСМС»</a:t>
            </a:r>
          </a:p>
          <a:p>
            <a:pPr indent="288000" algn="just"/>
            <a:r>
              <a:rPr lang="ru-RU" sz="1400" i="1" dirty="0">
                <a:solidFill>
                  <a:schemeClr val="accent1">
                    <a:lumMod val="75000"/>
                  </a:schemeClr>
                </a:solidFill>
              </a:rPr>
              <a:t> </a:t>
            </a:r>
          </a:p>
          <a:p>
            <a:pPr marL="285750" indent="-285750" algn="l">
              <a:buFont typeface="Wingdings" panose="05000000000000000000" pitchFamily="2" charset="2"/>
              <a:buChar char="Ø"/>
            </a:pPr>
            <a:endParaRPr lang="ru-RU" b="1" dirty="0">
              <a:solidFill>
                <a:schemeClr val="accent6">
                  <a:lumMod val="75000"/>
                </a:schemeClr>
              </a:solidFill>
            </a:endParaRPr>
          </a:p>
        </p:txBody>
      </p:sp>
    </p:spTree>
    <p:extLst>
      <p:ext uri="{BB962C8B-B14F-4D97-AF65-F5344CB8AC3E}">
        <p14:creationId xmlns:p14="http://schemas.microsoft.com/office/powerpoint/2010/main" val="24305168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10" name="TextBox 9"/>
          <p:cNvSpPr txBox="1"/>
          <p:nvPr/>
        </p:nvSpPr>
        <p:spPr>
          <a:xfrm>
            <a:off x="375943" y="3026243"/>
            <a:ext cx="4218540" cy="954107"/>
          </a:xfrm>
          <a:prstGeom prst="rect">
            <a:avLst/>
          </a:prstGeom>
          <a:noFill/>
        </p:spPr>
        <p:txBody>
          <a:bodyPr wrap="square" rtlCol="0">
            <a:spAutoFit/>
          </a:bodyPr>
          <a:lstStyle/>
          <a:p>
            <a:r>
              <a:rPr lang="ru-RU" sz="2800" dirty="0">
                <a:solidFill>
                  <a:schemeClr val="accent6">
                    <a:lumMod val="75000"/>
                  </a:schemeClr>
                </a:solidFill>
              </a:rPr>
              <a:t>КЛЮЧЕВЫЕ СООБЩЕНИЯ </a:t>
            </a:r>
          </a:p>
          <a:p>
            <a:r>
              <a:rPr lang="ru-RU" sz="2800" dirty="0">
                <a:solidFill>
                  <a:schemeClr val="accent6">
                    <a:lumMod val="75000"/>
                  </a:schemeClr>
                </a:solidFill>
              </a:rPr>
              <a:t>ДЛЯ НАСЕЛЕНИЯ</a:t>
            </a:r>
          </a:p>
        </p:txBody>
      </p:sp>
      <p:sp>
        <p:nvSpPr>
          <p:cNvPr id="2" name="TextBox 1"/>
          <p:cNvSpPr txBox="1"/>
          <p:nvPr/>
        </p:nvSpPr>
        <p:spPr>
          <a:xfrm>
            <a:off x="4992131" y="317238"/>
            <a:ext cx="6963901" cy="6040577"/>
          </a:xfrm>
          <a:prstGeom prst="rect">
            <a:avLst/>
          </a:prstGeom>
          <a:solidFill>
            <a:schemeClr val="accent3">
              <a:lumMod val="20000"/>
              <a:lumOff val="80000"/>
            </a:schemeClr>
          </a:solidFill>
        </p:spPr>
        <p:txBody>
          <a:bodyPr wrap="square" rtlCol="0">
            <a:spAutoFit/>
          </a:bodyPr>
          <a:lstStyle/>
          <a:p>
            <a:r>
              <a:rPr lang="ru-RU" dirty="0"/>
              <a:t>  </a:t>
            </a:r>
          </a:p>
          <a:p>
            <a:endParaRPr lang="ru-RU" dirty="0"/>
          </a:p>
          <a:p>
            <a:endParaRPr lang="ru-RU" dirty="0"/>
          </a:p>
          <a:p>
            <a:endParaRPr lang="ru-RU" dirty="0"/>
          </a:p>
          <a:p>
            <a:endParaRPr lang="ru-RU" dirty="0"/>
          </a:p>
          <a:p>
            <a:endParaRPr lang="ru-RU" dirty="0"/>
          </a:p>
          <a:p>
            <a:endParaRPr lang="ru-RU" dirty="0"/>
          </a:p>
          <a:p>
            <a:endParaRPr lang="ru-RU" dirty="0"/>
          </a:p>
          <a:p>
            <a:endParaRPr lang="ru-RU" dirty="0"/>
          </a:p>
          <a:p>
            <a:endParaRPr lang="ru-RU" dirty="0"/>
          </a:p>
          <a:p>
            <a:endParaRPr lang="ru-RU" dirty="0"/>
          </a:p>
          <a:p>
            <a:endParaRPr lang="ru-RU" dirty="0"/>
          </a:p>
          <a:p>
            <a:endParaRPr lang="ru-RU" dirty="0"/>
          </a:p>
          <a:p>
            <a:endParaRPr lang="ru-RU" dirty="0"/>
          </a:p>
          <a:p>
            <a:endParaRPr lang="ru-RU" dirty="0"/>
          </a:p>
          <a:p>
            <a:endParaRPr lang="ru-RU" dirty="0"/>
          </a:p>
          <a:p>
            <a:endParaRPr lang="ru-RU" dirty="0"/>
          </a:p>
          <a:p>
            <a:endParaRPr lang="ru-RU" dirty="0"/>
          </a:p>
          <a:p>
            <a:endParaRPr lang="ru-RU" dirty="0"/>
          </a:p>
          <a:p>
            <a:endParaRPr lang="ru-RU" dirty="0"/>
          </a:p>
          <a:p>
            <a:endParaRPr lang="ru-RU" dirty="0"/>
          </a:p>
        </p:txBody>
      </p:sp>
      <p:sp>
        <p:nvSpPr>
          <p:cNvPr id="12" name="TextBox 11"/>
          <p:cNvSpPr txBox="1"/>
          <p:nvPr/>
        </p:nvSpPr>
        <p:spPr>
          <a:xfrm>
            <a:off x="274321" y="940525"/>
            <a:ext cx="4480560" cy="923330"/>
          </a:xfrm>
          <a:prstGeom prst="rect">
            <a:avLst/>
          </a:prstGeom>
          <a:noFill/>
        </p:spPr>
        <p:txBody>
          <a:bodyPr wrap="square" rtlCol="0">
            <a:spAutoFit/>
          </a:bodyPr>
          <a:lstStyle/>
          <a:p>
            <a:r>
              <a:rPr lang="ru-RU" sz="3600" dirty="0">
                <a:solidFill>
                  <a:schemeClr val="accent6">
                    <a:lumMod val="75000"/>
                  </a:schemeClr>
                </a:solidFill>
              </a:rPr>
              <a:t>О ЧЕМ ГОВОРИМ?</a:t>
            </a:r>
          </a:p>
          <a:p>
            <a:endParaRPr lang="ru-RU" dirty="0"/>
          </a:p>
        </p:txBody>
      </p:sp>
      <p:sp>
        <p:nvSpPr>
          <p:cNvPr id="3" name="TextBox 2">
            <a:extLst>
              <a:ext uri="{FF2B5EF4-FFF2-40B4-BE49-F238E27FC236}">
                <a16:creationId xmlns:a16="http://schemas.microsoft.com/office/drawing/2014/main" id="{1FB8D525-286F-4229-B737-D4AA5F927305}"/>
              </a:ext>
            </a:extLst>
          </p:cNvPr>
          <p:cNvSpPr txBox="1"/>
          <p:nvPr/>
        </p:nvSpPr>
        <p:spPr>
          <a:xfrm>
            <a:off x="5435665" y="483097"/>
            <a:ext cx="6337315" cy="954107"/>
          </a:xfrm>
          <a:prstGeom prst="rect">
            <a:avLst/>
          </a:prstGeom>
          <a:noFill/>
        </p:spPr>
        <p:txBody>
          <a:bodyPr wrap="square" rtlCol="0">
            <a:spAutoFit/>
          </a:bodyPr>
          <a:lstStyle/>
          <a:p>
            <a:pPr indent="288000" algn="ctr"/>
            <a:r>
              <a:rPr lang="ru-RU" sz="2000" b="1" dirty="0">
                <a:solidFill>
                  <a:schemeClr val="accent6">
                    <a:lumMod val="75000"/>
                  </a:schemeClr>
                </a:solidFill>
              </a:rPr>
              <a:t>Услуга прикрепления граждан к поликлиникам станет доступна через </a:t>
            </a:r>
            <a:r>
              <a:rPr lang="ru-RU" sz="2000" b="1" dirty="0" err="1">
                <a:solidFill>
                  <a:schemeClr val="accent6">
                    <a:lumMod val="75000"/>
                  </a:schemeClr>
                </a:solidFill>
              </a:rPr>
              <a:t>ЦОНы</a:t>
            </a:r>
            <a:endParaRPr lang="ru-RU" sz="2000" b="1" dirty="0">
              <a:solidFill>
                <a:schemeClr val="accent6">
                  <a:lumMod val="75000"/>
                </a:schemeClr>
              </a:solidFill>
            </a:endParaRPr>
          </a:p>
          <a:p>
            <a:pPr indent="288000" algn="just"/>
            <a:endParaRPr lang="ru-RU" sz="1600" b="1" dirty="0">
              <a:solidFill>
                <a:schemeClr val="accent1">
                  <a:lumMod val="75000"/>
                </a:schemeClr>
              </a:solidFill>
            </a:endParaRPr>
          </a:p>
        </p:txBody>
      </p:sp>
      <p:sp>
        <p:nvSpPr>
          <p:cNvPr id="11" name="Прямоугольный треугольник 10">
            <a:extLst>
              <a:ext uri="{FF2B5EF4-FFF2-40B4-BE49-F238E27FC236}">
                <a16:creationId xmlns:a16="http://schemas.microsoft.com/office/drawing/2014/main" id="{92097CAC-5882-4F0E-8BB9-9E820F8385E2}"/>
              </a:ext>
            </a:extLst>
          </p:cNvPr>
          <p:cNvSpPr/>
          <p:nvPr/>
        </p:nvSpPr>
        <p:spPr>
          <a:xfrm rot="13695244">
            <a:off x="5158365" y="706604"/>
            <a:ext cx="267375" cy="235436"/>
          </a:xfrm>
          <a:prstGeom prst="rtTriangle">
            <a:avLst/>
          </a:prstGeom>
          <a:noFill/>
          <a:ln w="762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 name="TextBox 3">
            <a:extLst>
              <a:ext uri="{FF2B5EF4-FFF2-40B4-BE49-F238E27FC236}">
                <a16:creationId xmlns:a16="http://schemas.microsoft.com/office/drawing/2014/main" id="{0A52FF1C-8D79-4CF3-82DC-58EE3DD88DA6}"/>
              </a:ext>
            </a:extLst>
          </p:cNvPr>
          <p:cNvSpPr txBox="1"/>
          <p:nvPr/>
        </p:nvSpPr>
        <p:spPr>
          <a:xfrm>
            <a:off x="4995067" y="1785640"/>
            <a:ext cx="6954656" cy="4678204"/>
          </a:xfrm>
          <a:prstGeom prst="rect">
            <a:avLst/>
          </a:prstGeom>
          <a:solidFill>
            <a:schemeClr val="accent3">
              <a:lumMod val="20000"/>
              <a:lumOff val="80000"/>
            </a:schemeClr>
          </a:solidFill>
        </p:spPr>
        <p:txBody>
          <a:bodyPr wrap="square" rtlCol="0">
            <a:spAutoFit/>
          </a:bodyPr>
          <a:lstStyle/>
          <a:p>
            <a:pPr indent="288000" algn="just"/>
            <a:r>
              <a:rPr lang="ru-RU" sz="1400" b="1" dirty="0">
                <a:solidFill>
                  <a:schemeClr val="accent6">
                    <a:lumMod val="75000"/>
                  </a:schemeClr>
                </a:solidFill>
              </a:rPr>
              <a:t>ПОДРОБНЕЕ:</a:t>
            </a:r>
          </a:p>
          <a:p>
            <a:pPr indent="288000" algn="just"/>
            <a:r>
              <a:rPr lang="ru-RU" sz="1400" dirty="0">
                <a:solidFill>
                  <a:schemeClr val="accent1">
                    <a:lumMod val="75000"/>
                  </a:schemeClr>
                </a:solidFill>
              </a:rPr>
              <a:t>Усовершенствованные услуги по вопросам прикрепления будут  доступны в </a:t>
            </a:r>
            <a:r>
              <a:rPr lang="en-US" sz="1400" dirty="0">
                <a:solidFill>
                  <a:schemeClr val="accent1">
                    <a:lumMod val="75000"/>
                  </a:schemeClr>
                </a:solidFill>
              </a:rPr>
              <a:t>III</a:t>
            </a:r>
            <a:r>
              <a:rPr lang="ru-RU" sz="1400" dirty="0">
                <a:solidFill>
                  <a:schemeClr val="accent1">
                    <a:lumMod val="75000"/>
                  </a:schemeClr>
                </a:solidFill>
              </a:rPr>
              <a:t>-</a:t>
            </a:r>
            <a:r>
              <a:rPr lang="en-US" sz="1400" dirty="0">
                <a:solidFill>
                  <a:schemeClr val="accent1">
                    <a:lumMod val="75000"/>
                  </a:schemeClr>
                </a:solidFill>
              </a:rPr>
              <a:t>IV</a:t>
            </a:r>
            <a:r>
              <a:rPr lang="ru-RU" sz="1400" dirty="0">
                <a:solidFill>
                  <a:schemeClr val="accent1">
                    <a:lumMod val="75000"/>
                  </a:schemeClr>
                </a:solidFill>
              </a:rPr>
              <a:t> квартале 2018 года. </a:t>
            </a:r>
          </a:p>
          <a:p>
            <a:pPr indent="288000" algn="just"/>
            <a:r>
              <a:rPr lang="ru-RU" sz="1400" dirty="0">
                <a:solidFill>
                  <a:schemeClr val="accent1">
                    <a:lumMod val="75000"/>
                  </a:schemeClr>
                </a:solidFill>
              </a:rPr>
              <a:t>Казахстанцы смогут прикрепиться к поликлиникам через Центры обслуживания населения (</a:t>
            </a:r>
            <a:r>
              <a:rPr lang="ru-RU" sz="1400" dirty="0" err="1">
                <a:solidFill>
                  <a:schemeClr val="accent1">
                    <a:lumMod val="75000"/>
                  </a:schemeClr>
                </a:solidFill>
              </a:rPr>
              <a:t>ЦОНы</a:t>
            </a:r>
            <a:r>
              <a:rPr lang="ru-RU" sz="1400" dirty="0">
                <a:solidFill>
                  <a:schemeClr val="accent1">
                    <a:lumMod val="75000"/>
                  </a:schemeClr>
                </a:solidFill>
              </a:rPr>
              <a:t>) и там же получать информацию о месте прикрепления. Сейчас эти услуги оказываются онлайн через </a:t>
            </a:r>
            <a:r>
              <a:rPr lang="en-US" sz="1400" dirty="0" err="1">
                <a:solidFill>
                  <a:schemeClr val="accent1">
                    <a:lumMod val="75000"/>
                  </a:schemeClr>
                </a:solidFill>
              </a:rPr>
              <a:t>egov</a:t>
            </a:r>
            <a:r>
              <a:rPr lang="ru-RU" sz="1400" dirty="0">
                <a:solidFill>
                  <a:schemeClr val="accent1">
                    <a:lumMod val="75000"/>
                  </a:schemeClr>
                </a:solidFill>
              </a:rPr>
              <a:t>.</a:t>
            </a:r>
            <a:r>
              <a:rPr lang="en-US" sz="1400" dirty="0" err="1">
                <a:solidFill>
                  <a:schemeClr val="accent1">
                    <a:lumMod val="75000"/>
                  </a:schemeClr>
                </a:solidFill>
              </a:rPr>
              <a:t>kz</a:t>
            </a:r>
            <a:r>
              <a:rPr lang="ru-RU" sz="1400" dirty="0">
                <a:solidFill>
                  <a:schemeClr val="accent1">
                    <a:lumMod val="75000"/>
                  </a:schemeClr>
                </a:solidFill>
              </a:rPr>
              <a:t> и оффлайн – непосредственно в поликлиниках, куда население сдает документы при прикреплении. </a:t>
            </a:r>
          </a:p>
          <a:p>
            <a:pPr indent="288000" algn="just"/>
            <a:endParaRPr lang="ru-RU" sz="1400" dirty="0">
              <a:solidFill>
                <a:schemeClr val="accent1">
                  <a:lumMod val="75000"/>
                </a:schemeClr>
              </a:solidFill>
            </a:endParaRPr>
          </a:p>
          <a:p>
            <a:pPr indent="288000" algn="just"/>
            <a:r>
              <a:rPr lang="ru-RU" sz="1400" i="1" dirty="0">
                <a:solidFill>
                  <a:schemeClr val="accent1">
                    <a:lumMod val="75000"/>
                  </a:schemeClr>
                </a:solidFill>
              </a:rPr>
              <a:t>«В прошлом году Фонд впервые начал работу с поставщиками медицинских услуг, в том числе с поликлиниками. Сумма контрактов с ними зависит от ряда факторов, включая количество прикрепленного населения. С развитием собственных каналов обратной связи – через сайт и соцсети, в Фонд стали поступать жалобы о фальсификациях заявлений о прикреплении граждан. Их немного, но они есть. И эти единичные случаи влияют в целом на репутацию всех поставщиков Фонда, даже добросовестных. Работа по этим обращениям сейчас ведется. Однако мы считаем, что системным решением проблемы может стать изменение порядка приема документов граждан, при котором исключается контакт с регистратурами поликлиник. Для этого мы сейчас разрабатываем предложения о введении в реестр новых государственных услуг, оказываемых через </a:t>
            </a:r>
            <a:r>
              <a:rPr lang="ru-RU" sz="1400" i="1" dirty="0" err="1">
                <a:solidFill>
                  <a:schemeClr val="accent1">
                    <a:lumMod val="75000"/>
                  </a:schemeClr>
                </a:solidFill>
              </a:rPr>
              <a:t>ЦОНы</a:t>
            </a:r>
            <a:r>
              <a:rPr lang="ru-RU" sz="1400" i="1" dirty="0">
                <a:solidFill>
                  <a:schemeClr val="accent1">
                    <a:lumMod val="75000"/>
                  </a:schemeClr>
                </a:solidFill>
              </a:rPr>
              <a:t>».</a:t>
            </a:r>
          </a:p>
          <a:p>
            <a:pPr indent="288000" algn="just"/>
            <a:endParaRPr lang="ru-RU" sz="1400" dirty="0">
              <a:solidFill>
                <a:schemeClr val="accent1">
                  <a:lumMod val="75000"/>
                </a:schemeClr>
              </a:solidFill>
            </a:endParaRPr>
          </a:p>
          <a:p>
            <a:pPr marL="285750" indent="-285750" algn="l">
              <a:buFont typeface="Wingdings" panose="05000000000000000000" pitchFamily="2" charset="2"/>
              <a:buChar char="Ø"/>
            </a:pPr>
            <a:endParaRPr lang="ru-RU" b="1" dirty="0">
              <a:solidFill>
                <a:schemeClr val="accent6">
                  <a:lumMod val="75000"/>
                </a:schemeClr>
              </a:solidFill>
            </a:endParaRPr>
          </a:p>
        </p:txBody>
      </p:sp>
    </p:spTree>
    <p:extLst>
      <p:ext uri="{BB962C8B-B14F-4D97-AF65-F5344CB8AC3E}">
        <p14:creationId xmlns:p14="http://schemas.microsoft.com/office/powerpoint/2010/main" val="14584684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10" name="TextBox 9"/>
          <p:cNvSpPr txBox="1"/>
          <p:nvPr/>
        </p:nvSpPr>
        <p:spPr>
          <a:xfrm>
            <a:off x="375943" y="3026243"/>
            <a:ext cx="4218540" cy="954107"/>
          </a:xfrm>
          <a:prstGeom prst="rect">
            <a:avLst/>
          </a:prstGeom>
          <a:noFill/>
        </p:spPr>
        <p:txBody>
          <a:bodyPr wrap="square" rtlCol="0">
            <a:spAutoFit/>
          </a:bodyPr>
          <a:lstStyle/>
          <a:p>
            <a:r>
              <a:rPr lang="ru-RU" sz="2800" dirty="0">
                <a:solidFill>
                  <a:schemeClr val="accent6">
                    <a:lumMod val="75000"/>
                  </a:schemeClr>
                </a:solidFill>
              </a:rPr>
              <a:t>КЛЮЧЕВЫЕ СООБЩЕНИЯ </a:t>
            </a:r>
          </a:p>
          <a:p>
            <a:r>
              <a:rPr lang="ru-RU" sz="2800" dirty="0">
                <a:solidFill>
                  <a:schemeClr val="accent6">
                    <a:lumMod val="75000"/>
                  </a:schemeClr>
                </a:solidFill>
              </a:rPr>
              <a:t>ДЛЯ НАСЕЛЕНИЯ</a:t>
            </a:r>
          </a:p>
        </p:txBody>
      </p:sp>
      <p:sp>
        <p:nvSpPr>
          <p:cNvPr id="2" name="TextBox 1"/>
          <p:cNvSpPr txBox="1"/>
          <p:nvPr/>
        </p:nvSpPr>
        <p:spPr>
          <a:xfrm>
            <a:off x="4992131" y="317238"/>
            <a:ext cx="6963901" cy="6040577"/>
          </a:xfrm>
          <a:prstGeom prst="rect">
            <a:avLst/>
          </a:prstGeom>
          <a:solidFill>
            <a:schemeClr val="accent3">
              <a:lumMod val="20000"/>
              <a:lumOff val="80000"/>
            </a:schemeClr>
          </a:solidFill>
        </p:spPr>
        <p:txBody>
          <a:bodyPr wrap="square" rtlCol="0">
            <a:spAutoFit/>
          </a:bodyPr>
          <a:lstStyle/>
          <a:p>
            <a:r>
              <a:rPr lang="ru-RU" dirty="0"/>
              <a:t>  </a:t>
            </a:r>
          </a:p>
          <a:p>
            <a:endParaRPr lang="ru-RU" dirty="0"/>
          </a:p>
          <a:p>
            <a:endParaRPr lang="ru-RU" dirty="0"/>
          </a:p>
          <a:p>
            <a:endParaRPr lang="ru-RU" dirty="0"/>
          </a:p>
          <a:p>
            <a:endParaRPr lang="ru-RU" dirty="0"/>
          </a:p>
          <a:p>
            <a:endParaRPr lang="ru-RU" dirty="0"/>
          </a:p>
          <a:p>
            <a:endParaRPr lang="ru-RU" dirty="0"/>
          </a:p>
          <a:p>
            <a:endParaRPr lang="ru-RU" dirty="0"/>
          </a:p>
          <a:p>
            <a:endParaRPr lang="ru-RU" dirty="0"/>
          </a:p>
          <a:p>
            <a:endParaRPr lang="ru-RU" dirty="0"/>
          </a:p>
          <a:p>
            <a:endParaRPr lang="ru-RU" dirty="0"/>
          </a:p>
          <a:p>
            <a:endParaRPr lang="ru-RU" dirty="0"/>
          </a:p>
          <a:p>
            <a:endParaRPr lang="ru-RU" dirty="0"/>
          </a:p>
          <a:p>
            <a:endParaRPr lang="ru-RU" dirty="0"/>
          </a:p>
          <a:p>
            <a:endParaRPr lang="ru-RU" dirty="0"/>
          </a:p>
          <a:p>
            <a:endParaRPr lang="ru-RU" dirty="0"/>
          </a:p>
          <a:p>
            <a:endParaRPr lang="ru-RU" dirty="0"/>
          </a:p>
          <a:p>
            <a:endParaRPr lang="ru-RU" dirty="0"/>
          </a:p>
          <a:p>
            <a:endParaRPr lang="ru-RU" dirty="0"/>
          </a:p>
          <a:p>
            <a:endParaRPr lang="ru-RU" dirty="0"/>
          </a:p>
          <a:p>
            <a:endParaRPr lang="ru-RU" dirty="0"/>
          </a:p>
        </p:txBody>
      </p:sp>
      <p:sp>
        <p:nvSpPr>
          <p:cNvPr id="12" name="TextBox 11"/>
          <p:cNvSpPr txBox="1"/>
          <p:nvPr/>
        </p:nvSpPr>
        <p:spPr>
          <a:xfrm>
            <a:off x="274321" y="940525"/>
            <a:ext cx="4480560" cy="923330"/>
          </a:xfrm>
          <a:prstGeom prst="rect">
            <a:avLst/>
          </a:prstGeom>
          <a:noFill/>
        </p:spPr>
        <p:txBody>
          <a:bodyPr wrap="square" rtlCol="0">
            <a:spAutoFit/>
          </a:bodyPr>
          <a:lstStyle/>
          <a:p>
            <a:r>
              <a:rPr lang="ru-RU" sz="3600" dirty="0">
                <a:solidFill>
                  <a:schemeClr val="accent6">
                    <a:lumMod val="75000"/>
                  </a:schemeClr>
                </a:solidFill>
              </a:rPr>
              <a:t>О ЧЕМ ГОВОРИМ?</a:t>
            </a:r>
          </a:p>
          <a:p>
            <a:endParaRPr lang="ru-RU" dirty="0"/>
          </a:p>
        </p:txBody>
      </p:sp>
      <p:sp>
        <p:nvSpPr>
          <p:cNvPr id="3" name="TextBox 2">
            <a:extLst>
              <a:ext uri="{FF2B5EF4-FFF2-40B4-BE49-F238E27FC236}">
                <a16:creationId xmlns:a16="http://schemas.microsoft.com/office/drawing/2014/main" id="{1FB8D525-286F-4229-B737-D4AA5F927305}"/>
              </a:ext>
            </a:extLst>
          </p:cNvPr>
          <p:cNvSpPr txBox="1"/>
          <p:nvPr/>
        </p:nvSpPr>
        <p:spPr>
          <a:xfrm>
            <a:off x="5263726" y="569066"/>
            <a:ext cx="6337315" cy="954107"/>
          </a:xfrm>
          <a:prstGeom prst="rect">
            <a:avLst/>
          </a:prstGeom>
          <a:noFill/>
        </p:spPr>
        <p:txBody>
          <a:bodyPr wrap="square" rtlCol="0">
            <a:spAutoFit/>
          </a:bodyPr>
          <a:lstStyle/>
          <a:p>
            <a:pPr indent="288000" algn="ctr"/>
            <a:r>
              <a:rPr lang="ru-RU" sz="2000" b="1" dirty="0">
                <a:solidFill>
                  <a:schemeClr val="accent6">
                    <a:lumMod val="75000"/>
                  </a:schemeClr>
                </a:solidFill>
              </a:rPr>
              <a:t>Правила прикрепления к поликлиникам изменят для защиты прав пациентов</a:t>
            </a:r>
          </a:p>
          <a:p>
            <a:pPr indent="288000" algn="just"/>
            <a:endParaRPr lang="ru-RU" sz="1600" b="1" dirty="0">
              <a:solidFill>
                <a:schemeClr val="accent1">
                  <a:lumMod val="75000"/>
                </a:schemeClr>
              </a:solidFill>
            </a:endParaRPr>
          </a:p>
        </p:txBody>
      </p:sp>
      <p:sp>
        <p:nvSpPr>
          <p:cNvPr id="11" name="Прямоугольный треугольник 10">
            <a:extLst>
              <a:ext uri="{FF2B5EF4-FFF2-40B4-BE49-F238E27FC236}">
                <a16:creationId xmlns:a16="http://schemas.microsoft.com/office/drawing/2014/main" id="{92097CAC-5882-4F0E-8BB9-9E820F8385E2}"/>
              </a:ext>
            </a:extLst>
          </p:cNvPr>
          <p:cNvSpPr/>
          <p:nvPr/>
        </p:nvSpPr>
        <p:spPr>
          <a:xfrm rot="13695244">
            <a:off x="5158365" y="706604"/>
            <a:ext cx="267375" cy="235436"/>
          </a:xfrm>
          <a:prstGeom prst="rtTriangle">
            <a:avLst/>
          </a:prstGeom>
          <a:noFill/>
          <a:ln w="762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 name="TextBox 3">
            <a:extLst>
              <a:ext uri="{FF2B5EF4-FFF2-40B4-BE49-F238E27FC236}">
                <a16:creationId xmlns:a16="http://schemas.microsoft.com/office/drawing/2014/main" id="{0A52FF1C-8D79-4CF3-82DC-58EE3DD88DA6}"/>
              </a:ext>
            </a:extLst>
          </p:cNvPr>
          <p:cNvSpPr txBox="1"/>
          <p:nvPr/>
        </p:nvSpPr>
        <p:spPr>
          <a:xfrm>
            <a:off x="4995067" y="1785640"/>
            <a:ext cx="6954656" cy="3600986"/>
          </a:xfrm>
          <a:prstGeom prst="rect">
            <a:avLst/>
          </a:prstGeom>
          <a:solidFill>
            <a:schemeClr val="accent3">
              <a:lumMod val="20000"/>
              <a:lumOff val="80000"/>
            </a:schemeClr>
          </a:solidFill>
        </p:spPr>
        <p:txBody>
          <a:bodyPr wrap="square" rtlCol="0">
            <a:spAutoFit/>
          </a:bodyPr>
          <a:lstStyle/>
          <a:p>
            <a:pPr indent="288000" algn="just"/>
            <a:r>
              <a:rPr lang="ru-RU" sz="1400" b="1" dirty="0">
                <a:solidFill>
                  <a:schemeClr val="accent6">
                    <a:lumMod val="75000"/>
                  </a:schemeClr>
                </a:solidFill>
              </a:rPr>
              <a:t>ПОДРОБНЕЕ:</a:t>
            </a:r>
          </a:p>
          <a:p>
            <a:pPr indent="288000" algn="just"/>
            <a:r>
              <a:rPr lang="ru-RU" sz="1400" dirty="0">
                <a:solidFill>
                  <a:schemeClr val="accent1">
                    <a:lumMod val="75000"/>
                  </a:schemeClr>
                </a:solidFill>
              </a:rPr>
              <a:t>Фонд намерен изменить порядок прикрепления, при котором исключается контакт граждан с регистратурами поликлиник. Все документы будут приниматься через </a:t>
            </a:r>
            <a:r>
              <a:rPr lang="ru-RU" sz="1400" dirty="0" err="1">
                <a:solidFill>
                  <a:schemeClr val="accent1">
                    <a:lumMod val="75000"/>
                  </a:schemeClr>
                </a:solidFill>
              </a:rPr>
              <a:t>ЦОНы</a:t>
            </a:r>
            <a:r>
              <a:rPr lang="ru-RU" sz="1400" dirty="0">
                <a:solidFill>
                  <a:schemeClr val="accent1">
                    <a:lumMod val="75000"/>
                  </a:schemeClr>
                </a:solidFill>
              </a:rPr>
              <a:t> или портал </a:t>
            </a:r>
            <a:r>
              <a:rPr lang="en-US" sz="1400" dirty="0">
                <a:solidFill>
                  <a:schemeClr val="accent1">
                    <a:lumMod val="75000"/>
                  </a:schemeClr>
                </a:solidFill>
              </a:rPr>
              <a:t>egov.kz</a:t>
            </a:r>
            <a:r>
              <a:rPr lang="ru-RU" sz="1400" dirty="0">
                <a:solidFill>
                  <a:schemeClr val="accent1">
                    <a:lumMod val="75000"/>
                  </a:schemeClr>
                </a:solidFill>
              </a:rPr>
              <a:t>.</a:t>
            </a:r>
          </a:p>
          <a:p>
            <a:pPr indent="288000" algn="just"/>
            <a:r>
              <a:rPr lang="ru-RU" sz="1400" dirty="0">
                <a:solidFill>
                  <a:schemeClr val="accent1">
                    <a:lumMod val="75000"/>
                  </a:schemeClr>
                </a:solidFill>
              </a:rPr>
              <a:t>Это позволит минимизировать риски фальсификации данных о прикреплении со стороны </a:t>
            </a:r>
            <a:r>
              <a:rPr lang="ru-RU" sz="1400" dirty="0" err="1">
                <a:solidFill>
                  <a:schemeClr val="accent1">
                    <a:lumMod val="75000"/>
                  </a:schemeClr>
                </a:solidFill>
              </a:rPr>
              <a:t>мед.организаций</a:t>
            </a:r>
            <a:r>
              <a:rPr lang="ru-RU" sz="1400" dirty="0">
                <a:solidFill>
                  <a:schemeClr val="accent1">
                    <a:lumMod val="75000"/>
                  </a:schemeClr>
                </a:solidFill>
              </a:rPr>
              <a:t>, сокращает нагрузку на регистратуры, потенциально – снижает количество случаев необоснованных отказов гражданам в прикреплении. </a:t>
            </a:r>
          </a:p>
          <a:p>
            <a:pPr indent="288000" algn="just"/>
            <a:r>
              <a:rPr lang="ru-RU" sz="1400" dirty="0">
                <a:solidFill>
                  <a:schemeClr val="accent1">
                    <a:lumMod val="75000"/>
                  </a:schemeClr>
                </a:solidFill>
              </a:rPr>
              <a:t>Нововведения потребуют изменений в правилах прикрепления.</a:t>
            </a:r>
          </a:p>
          <a:p>
            <a:pPr indent="288000" algn="just"/>
            <a:endParaRPr lang="ru-RU" sz="1400" i="1" dirty="0">
              <a:solidFill>
                <a:schemeClr val="accent1">
                  <a:lumMod val="75000"/>
                </a:schemeClr>
              </a:solidFill>
            </a:endParaRPr>
          </a:p>
          <a:p>
            <a:pPr indent="288000" algn="just"/>
            <a:r>
              <a:rPr lang="ru-RU" sz="1400" i="1" dirty="0">
                <a:solidFill>
                  <a:schemeClr val="accent1">
                    <a:lumMod val="75000"/>
                  </a:schemeClr>
                </a:solidFill>
              </a:rPr>
              <a:t>«С учетом внедрения новых государственных услуг по прикреплению граждан через </a:t>
            </a:r>
            <a:r>
              <a:rPr lang="ru-RU" sz="1400" i="1" dirty="0" err="1">
                <a:solidFill>
                  <a:schemeClr val="accent1">
                    <a:lumMod val="75000"/>
                  </a:schemeClr>
                </a:solidFill>
              </a:rPr>
              <a:t>ЦОНы</a:t>
            </a:r>
            <a:r>
              <a:rPr lang="ru-RU" sz="1400" i="1" dirty="0">
                <a:solidFill>
                  <a:schemeClr val="accent1">
                    <a:lumMod val="75000"/>
                  </a:schemeClr>
                </a:solidFill>
              </a:rPr>
              <a:t> планируется внесение дополнений и в правила прикрепления, которые будут описывать порядок взаимодействия с недобросовестными медицинскими организациями и вопросы защиты прав пациентов, прикрепившихся к ним для получения медицинских услуг».</a:t>
            </a:r>
          </a:p>
          <a:p>
            <a:pPr indent="288000" algn="just"/>
            <a:endParaRPr lang="ru-RU" sz="1400" dirty="0">
              <a:solidFill>
                <a:schemeClr val="accent1">
                  <a:lumMod val="75000"/>
                </a:schemeClr>
              </a:solidFill>
            </a:endParaRPr>
          </a:p>
          <a:p>
            <a:pPr marL="285750" indent="-285750" algn="l">
              <a:buFont typeface="Wingdings" panose="05000000000000000000" pitchFamily="2" charset="2"/>
              <a:buChar char="Ø"/>
            </a:pPr>
            <a:endParaRPr lang="ru-RU" b="1" dirty="0">
              <a:solidFill>
                <a:schemeClr val="accent6">
                  <a:lumMod val="75000"/>
                </a:schemeClr>
              </a:solidFill>
            </a:endParaRPr>
          </a:p>
        </p:txBody>
      </p:sp>
    </p:spTree>
    <p:extLst>
      <p:ext uri="{BB962C8B-B14F-4D97-AF65-F5344CB8AC3E}">
        <p14:creationId xmlns:p14="http://schemas.microsoft.com/office/powerpoint/2010/main" val="28502916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10" name="TextBox 9"/>
          <p:cNvSpPr txBox="1"/>
          <p:nvPr/>
        </p:nvSpPr>
        <p:spPr>
          <a:xfrm>
            <a:off x="1021656" y="1665812"/>
            <a:ext cx="8501063" cy="3539430"/>
          </a:xfrm>
          <a:prstGeom prst="rect">
            <a:avLst/>
          </a:prstGeom>
          <a:noFill/>
        </p:spPr>
        <p:txBody>
          <a:bodyPr wrap="square" rtlCol="0">
            <a:spAutoFit/>
          </a:bodyPr>
          <a:lstStyle/>
          <a:p>
            <a:endParaRPr lang="ru-RU" sz="2800" dirty="0">
              <a:solidFill>
                <a:schemeClr val="accent6">
                  <a:lumMod val="75000"/>
                </a:schemeClr>
              </a:solidFill>
            </a:endParaRPr>
          </a:p>
          <a:p>
            <a:pPr marL="457200" indent="-457200">
              <a:buFont typeface="Wingdings" panose="05000000000000000000" pitchFamily="2" charset="2"/>
              <a:buChar char="ü"/>
            </a:pPr>
            <a:r>
              <a:rPr lang="ru-RU" sz="2400" dirty="0">
                <a:solidFill>
                  <a:schemeClr val="accent1">
                    <a:lumMod val="75000"/>
                  </a:schemeClr>
                </a:solidFill>
              </a:rPr>
              <a:t>Договориться о публикациях с наиболее популярными региональными СМИ;</a:t>
            </a:r>
          </a:p>
          <a:p>
            <a:pPr marL="457200" indent="-457200">
              <a:buFont typeface="Wingdings" panose="05000000000000000000" pitchFamily="2" charset="2"/>
              <a:buChar char="ü"/>
            </a:pPr>
            <a:r>
              <a:rPr lang="ru-RU" sz="2400" dirty="0">
                <a:solidFill>
                  <a:schemeClr val="accent1">
                    <a:lumMod val="75000"/>
                  </a:schemeClr>
                </a:solidFill>
              </a:rPr>
              <a:t>Разместить данные тезисы с комментариями руководителей филиалов;</a:t>
            </a:r>
          </a:p>
          <a:p>
            <a:pPr marL="457200" indent="-457200">
              <a:buFont typeface="Wingdings" panose="05000000000000000000" pitchFamily="2" charset="2"/>
              <a:buChar char="ü"/>
            </a:pPr>
            <a:r>
              <a:rPr lang="ru-RU" sz="2400" dirty="0">
                <a:solidFill>
                  <a:schemeClr val="accent1">
                    <a:lumMod val="75000"/>
                  </a:schemeClr>
                </a:solidFill>
              </a:rPr>
              <a:t>Опубликовать ссылки на вышедшие материалы в наиболее популярных группах в социальных сетях;</a:t>
            </a:r>
          </a:p>
          <a:p>
            <a:pPr marL="457200" indent="-457200">
              <a:buFont typeface="Wingdings" panose="05000000000000000000" pitchFamily="2" charset="2"/>
              <a:buChar char="ü"/>
            </a:pPr>
            <a:r>
              <a:rPr lang="ru-RU" sz="2400" dirty="0">
                <a:solidFill>
                  <a:schemeClr val="accent1">
                    <a:lumMod val="75000"/>
                  </a:schemeClr>
                </a:solidFill>
              </a:rPr>
              <a:t>Итоги работы добавить в еженедельный отчет.</a:t>
            </a:r>
          </a:p>
          <a:p>
            <a:pPr marL="457200" indent="-457200">
              <a:buFont typeface="Wingdings" panose="05000000000000000000" pitchFamily="2" charset="2"/>
              <a:buChar char="ü"/>
            </a:pPr>
            <a:endParaRPr lang="ru-RU" sz="2800" dirty="0">
              <a:solidFill>
                <a:schemeClr val="accent6">
                  <a:lumMod val="75000"/>
                </a:schemeClr>
              </a:solidFill>
            </a:endParaRPr>
          </a:p>
        </p:txBody>
      </p:sp>
      <p:sp>
        <p:nvSpPr>
          <p:cNvPr id="12" name="TextBox 11"/>
          <p:cNvSpPr txBox="1"/>
          <p:nvPr/>
        </p:nvSpPr>
        <p:spPr>
          <a:xfrm>
            <a:off x="2909662" y="891630"/>
            <a:ext cx="5826033" cy="923330"/>
          </a:xfrm>
          <a:prstGeom prst="rect">
            <a:avLst/>
          </a:prstGeom>
          <a:noFill/>
        </p:spPr>
        <p:txBody>
          <a:bodyPr wrap="square" rtlCol="0">
            <a:spAutoFit/>
          </a:bodyPr>
          <a:lstStyle/>
          <a:p>
            <a:r>
              <a:rPr lang="ru-RU" sz="3600" dirty="0">
                <a:solidFill>
                  <a:schemeClr val="accent6">
                    <a:lumMod val="75000"/>
                  </a:schemeClr>
                </a:solidFill>
              </a:rPr>
              <a:t>ЧТО НУЖНО СДЕЛАТЬ?</a:t>
            </a:r>
          </a:p>
          <a:p>
            <a:endParaRPr lang="ru-RU" dirty="0"/>
          </a:p>
        </p:txBody>
      </p:sp>
    </p:spTree>
    <p:extLst>
      <p:ext uri="{BB962C8B-B14F-4D97-AF65-F5344CB8AC3E}">
        <p14:creationId xmlns:p14="http://schemas.microsoft.com/office/powerpoint/2010/main" val="905304003"/>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solidFill>
          <a:schemeClr val="accent3">
            <a:lumMod val="20000"/>
            <a:lumOff val="80000"/>
          </a:schemeClr>
        </a:solidFill>
      </a:spPr>
      <a:bodyPr wrap="square" rtlCol="0">
        <a:spAutoFit/>
      </a:bodyPr>
      <a:lstStyle>
        <a:defPPr algn="l">
          <a:defRPr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4126</TotalTime>
  <Words>699</Words>
  <Application>Microsoft Office PowerPoint</Application>
  <PresentationFormat>Широкоэкранный</PresentationFormat>
  <Paragraphs>173</Paragraphs>
  <Slides>7</Slides>
  <Notes>6</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7</vt:i4>
      </vt:variant>
    </vt:vector>
  </HeadingPairs>
  <TitlesOfParts>
    <vt:vector size="13" baseType="lpstr">
      <vt:lpstr>Arial</vt:lpstr>
      <vt:lpstr>Calibri</vt:lpstr>
      <vt:lpstr>Calibri Light</vt:lpstr>
      <vt:lpstr>Mistral</vt:lpstr>
      <vt:lpstr>Wingdings</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Алия Сандыбаева</dc:creator>
  <cp:lastModifiedBy>User</cp:lastModifiedBy>
  <cp:revision>101</cp:revision>
  <cp:lastPrinted>2017-09-14T05:33:29Z</cp:lastPrinted>
  <dcterms:created xsi:type="dcterms:W3CDTF">2017-07-27T04:20:13Z</dcterms:created>
  <dcterms:modified xsi:type="dcterms:W3CDTF">2018-04-09T06:47:29Z</dcterms:modified>
</cp:coreProperties>
</file>