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304" r:id="rId2"/>
    <p:sldId id="302" r:id="rId3"/>
    <p:sldId id="300" r:id="rId4"/>
    <p:sldId id="301" r:id="rId5"/>
    <p:sldId id="329" r:id="rId6"/>
    <p:sldId id="331" r:id="rId7"/>
    <p:sldId id="312" r:id="rId8"/>
    <p:sldId id="318" r:id="rId9"/>
    <p:sldId id="319" r:id="rId10"/>
    <p:sldId id="320" r:id="rId11"/>
    <p:sldId id="321" r:id="rId12"/>
    <p:sldId id="322" r:id="rId13"/>
    <p:sldId id="336" r:id="rId14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97DDBA"/>
    <a:srgbClr val="339966"/>
    <a:srgbClr val="EBF9F2"/>
    <a:srgbClr val="C6ECD9"/>
    <a:srgbClr val="E8F5F8"/>
    <a:srgbClr val="D0E9F0"/>
    <a:srgbClr val="33CCFF"/>
    <a:srgbClr val="FFFFFF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6395" autoAdjust="0"/>
  </p:normalViewPr>
  <p:slideViewPr>
    <p:cSldViewPr>
      <p:cViewPr varScale="1">
        <p:scale>
          <a:sx n="113" d="100"/>
          <a:sy n="113" d="100"/>
        </p:scale>
        <p:origin x="402" y="96"/>
      </p:cViewPr>
      <p:guideLst>
        <p:guide orient="horz" pos="2160"/>
        <p:guide pos="37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openxmlformats.org/officeDocument/2006/relationships/image" Target="../media/image5.png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openxmlformats.org/officeDocument/2006/relationships/image" Target="../media/image6.png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5.3085087752085917E-4"/>
          <c:w val="1"/>
          <c:h val="0.9994693515547576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Values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2FE-4872-8123-E877D95003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2FE-4872-8123-E877D95003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2FE-4872-8123-E877D95003AC}"/>
              </c:ext>
            </c:extLst>
          </c:dPt>
          <c:dPt>
            <c:idx val="3"/>
            <c:bubble3D val="0"/>
            <c:spPr>
              <a:solidFill>
                <a:srgbClr val="0088B8"/>
              </a:solidFill>
              <a:ln>
                <a:noFill/>
              </a:ln>
              <a:effectLst>
                <a:outerShdw blurRad="88900" sx="102000" sy="102000" algn="ctr" rotWithShape="0">
                  <a:srgbClr val="33CCFF">
                    <a:alpha val="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F8B-4E63-918D-825C46878381}"/>
              </c:ext>
            </c:extLst>
          </c:dPt>
          <c:dPt>
            <c:idx val="4"/>
            <c:bubble3D val="0"/>
            <c:spPr>
              <a:solidFill>
                <a:srgbClr val="0099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F8B-4E63-918D-825C468783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F8B-4E63-918D-825C46878381}"/>
              </c:ext>
            </c:extLst>
          </c:dPt>
          <c:dLbls>
            <c:dLbl>
              <c:idx val="0"/>
              <c:layout>
                <c:manualLayout>
                  <c:x val="-9.4468148032992083E-2"/>
                  <c:y val="1.52104874723019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FE-4872-8123-E877D95003A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07364964589967"/>
                  <c:y val="-0.274716931857633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F8B-4E63-918D-825C4687838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0856699089131286"/>
                  <c:y val="6.93382952696177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F8B-4E63-918D-825C4687838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126407963217763"/>
                  <c:y val="3.14751732719942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F8B-4E63-918D-825C4687838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Травмы</c:v>
                </c:pt>
                <c:pt idx="1">
                  <c:v>Инфекционные, расстройства питания</c:v>
                </c:pt>
                <c:pt idx="2">
                  <c:v>Материнство и детство</c:v>
                </c:pt>
                <c:pt idx="3">
                  <c:v>Неинфекционные</c:v>
                </c:pt>
                <c:pt idx="4">
                  <c:v>Сердечно-сосудистые заболева</c:v>
                </c:pt>
                <c:pt idx="5">
                  <c:v>Диабет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14</c:v>
                </c:pt>
                <c:pt idx="2">
                  <c:v>10</c:v>
                </c:pt>
                <c:pt idx="3">
                  <c:v>48</c:v>
                </c:pt>
                <c:pt idx="4">
                  <c:v>19</c:v>
                </c:pt>
                <c:pt idx="5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2FE-4872-8123-E877D95003A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ln>
              <a:solidFill>
                <a:sysClr val="window" lastClr="FFFFFF"/>
              </a:solidFill>
            </a:ln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09-40B8-8C47-BD8F67D052C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</c:v>
                </c:pt>
              </c:strCache>
            </c:strRef>
          </c:tx>
          <c:spPr>
            <a:ln>
              <a:solidFill>
                <a:sysClr val="window" lastClr="FFFFFF"/>
              </a:solidFill>
            </a:ln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D09-40B8-8C47-BD8F67D052C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</c:v>
                </c:pt>
              </c:strCache>
            </c:strRef>
          </c:tx>
          <c:spPr>
            <a:ln>
              <a:solidFill>
                <a:sysClr val="window" lastClr="FFFFFF"/>
              </a:solidFill>
            </a:ln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D09-40B8-8C47-BD8F67D052C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Item 4</c:v>
                </c:pt>
              </c:strCache>
            </c:strRef>
          </c:tx>
          <c:spPr>
            <a:ln>
              <a:solidFill>
                <a:sysClr val="window" lastClr="FFFFFF"/>
              </a:solidFill>
            </a:ln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D09-40B8-8C47-BD8F67D05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543166912"/>
        <c:axId val="-543176160"/>
      </c:barChart>
      <c:barChart>
        <c:barDir val="col"/>
        <c:grouping val="clustered"/>
        <c:varyColors val="0"/>
        <c:ser>
          <c:idx val="4"/>
          <c:order val="4"/>
          <c:tx>
            <c:strRef>
              <c:f>Sheet1!$F$1</c:f>
              <c:strCache>
                <c:ptCount val="1"/>
                <c:pt idx="0">
                  <c:v>Maximum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D09-40B8-8C47-BD8F67D05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493984320"/>
        <c:axId val="-493996832"/>
      </c:barChart>
      <c:catAx>
        <c:axId val="-54316691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543176160"/>
        <c:crosses val="autoZero"/>
        <c:auto val="1"/>
        <c:lblAlgn val="ctr"/>
        <c:lblOffset val="100"/>
        <c:noMultiLvlLbl val="0"/>
      </c:catAx>
      <c:valAx>
        <c:axId val="-543176160"/>
        <c:scaling>
          <c:orientation val="minMax"/>
          <c:max val="1"/>
          <c:min val="0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-543166912"/>
        <c:crosses val="autoZero"/>
        <c:crossBetween val="between"/>
      </c:valAx>
      <c:valAx>
        <c:axId val="-493996832"/>
        <c:scaling>
          <c:orientation val="minMax"/>
          <c:max val="1"/>
          <c:min val="0"/>
        </c:scaling>
        <c:delete val="1"/>
        <c:axPos val="r"/>
        <c:numFmt formatCode="0%" sourceLinked="1"/>
        <c:majorTickMark val="out"/>
        <c:minorTickMark val="none"/>
        <c:tickLblPos val="nextTo"/>
        <c:crossAx val="-493984320"/>
        <c:crosses val="max"/>
        <c:crossBetween val="between"/>
      </c:valAx>
      <c:catAx>
        <c:axId val="-493984320"/>
        <c:scaling>
          <c:orientation val="minMax"/>
        </c:scaling>
        <c:delete val="1"/>
        <c:axPos val="t"/>
        <c:numFmt formatCode="General" sourceLinked="0"/>
        <c:majorTickMark val="out"/>
        <c:minorTickMark val="none"/>
        <c:tickLblPos val="nextTo"/>
        <c:crossAx val="-493996832"/>
        <c:crosses val="max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60 и старше лет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ln>
              <a:solidFill>
                <a:sysClr val="window" lastClr="FFFFFF"/>
              </a:solidFill>
            </a:ln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2D-418F-9033-69D716AC7F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18-59 лет</c:v>
                </c:pt>
              </c:strCache>
            </c:strRef>
          </c:tx>
          <c:spPr>
            <a:ln>
              <a:solidFill>
                <a:sysClr val="window" lastClr="FFFFFF"/>
              </a:solidFill>
            </a:ln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52D-418F-9033-69D716AC7F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0-17</c:v>
                </c:pt>
              </c:strCache>
            </c:strRef>
          </c:tx>
          <c:spPr>
            <a:ln>
              <a:solidFill>
                <a:sysClr val="window" lastClr="FFFFFF"/>
              </a:solidFill>
            </a:ln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52D-418F-9033-69D716AC7FF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Item 4</c:v>
                </c:pt>
              </c:strCache>
            </c:strRef>
          </c:tx>
          <c:spPr>
            <a:ln>
              <a:solidFill>
                <a:sysClr val="window" lastClr="FFFFFF"/>
              </a:solidFill>
            </a:ln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52D-418F-9033-69D716AC7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493996288"/>
        <c:axId val="-493983776"/>
      </c:barChart>
      <c:barChart>
        <c:barDir val="col"/>
        <c:grouping val="clustered"/>
        <c:varyColors val="0"/>
        <c:ser>
          <c:idx val="4"/>
          <c:order val="4"/>
          <c:tx>
            <c:strRef>
              <c:f>Sheet1!$F$1</c:f>
              <c:strCache>
                <c:ptCount val="1"/>
                <c:pt idx="0">
                  <c:v>Maximum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52D-418F-9033-69D716AC7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493983232"/>
        <c:axId val="-493997376"/>
      </c:barChart>
      <c:catAx>
        <c:axId val="-49399628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493983776"/>
        <c:crosses val="autoZero"/>
        <c:auto val="1"/>
        <c:lblAlgn val="ctr"/>
        <c:lblOffset val="100"/>
        <c:noMultiLvlLbl val="0"/>
      </c:catAx>
      <c:valAx>
        <c:axId val="-493983776"/>
        <c:scaling>
          <c:orientation val="minMax"/>
          <c:max val="1"/>
          <c:min val="0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-493996288"/>
        <c:crosses val="autoZero"/>
        <c:crossBetween val="between"/>
      </c:valAx>
      <c:valAx>
        <c:axId val="-493997376"/>
        <c:scaling>
          <c:orientation val="minMax"/>
          <c:max val="1"/>
          <c:min val="0"/>
        </c:scaling>
        <c:delete val="1"/>
        <c:axPos val="r"/>
        <c:numFmt formatCode="0%" sourceLinked="1"/>
        <c:majorTickMark val="out"/>
        <c:minorTickMark val="none"/>
        <c:tickLblPos val="nextTo"/>
        <c:crossAx val="-493983232"/>
        <c:crosses val="max"/>
        <c:crossBetween val="between"/>
      </c:valAx>
      <c:catAx>
        <c:axId val="-49398323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4939973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E8A7F-B98B-4F2D-9C3F-8B76BE7E917A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1CEF7-FE82-4821-B40B-7EA4E16BC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03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20663" y="811213"/>
            <a:ext cx="7202488" cy="40528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3490AF-74E3-41E1-A9A6-1C1ACA04326F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33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1CEF7-FE82-4821-B40B-7EA4E16BC9C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854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CDE4-A1E9-4C6F-AEA8-D7752C018F0D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27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5EAE-C779-4A4C-A409-BD5D84104A76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25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80FC-249A-4254-82DD-D28547D950CC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98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5D95-7F12-433C-8744-2ACC121E377D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1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7CFC-F594-46BE-AEFB-4802837CE016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16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3C6A-60D9-4FB8-BDB2-796E1A8B55AA}" type="datetime1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47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5E8-3A7A-42D1-BA87-B991A60142F4}" type="datetime1">
              <a:rPr lang="ru-RU" smtClean="0"/>
              <a:t>12.04.2018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64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B21F-B9AC-4CA0-AA7A-36E20078B01C}" type="datetime1">
              <a:rPr lang="ru-RU" smtClean="0"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9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4DB0-DDA0-426B-B818-D2B6C1510236}" type="datetime1">
              <a:rPr lang="ru-RU" smtClean="0"/>
              <a:t>12.04.2018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5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DAB1-D566-4359-9A1E-E9F5A6601893}" type="datetime1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4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36E9-6F1C-48C1-B812-A0EEB4E58854}" type="datetime1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53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D591E-3171-409F-BC39-82F8A642112E}" type="datetime1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49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386509/folder_health_records_medical_files_icon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666713" y="116632"/>
            <a:ext cx="139059" cy="34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825" tIns="34413" rIns="68825" bIns="34413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C62E4E56-2D62-47A7-8811-0046B614B98D}"/>
              </a:ext>
            </a:extLst>
          </p:cNvPr>
          <p:cNvSpPr txBox="1">
            <a:spLocks/>
          </p:cNvSpPr>
          <p:nvPr/>
        </p:nvSpPr>
        <p:spPr>
          <a:xfrm>
            <a:off x="3503712" y="2231783"/>
            <a:ext cx="4176464" cy="78343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00206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Arial" charset="0"/>
              </a:rPr>
              <a:t>Конфигурация пакетов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BE88F837-92A8-41EB-BF22-44CED14AE5CC}"/>
              </a:ext>
            </a:extLst>
          </p:cNvPr>
          <p:cNvSpPr txBox="1">
            <a:spLocks/>
          </p:cNvSpPr>
          <p:nvPr/>
        </p:nvSpPr>
        <p:spPr>
          <a:xfrm>
            <a:off x="6348028" y="3656550"/>
            <a:ext cx="4561192" cy="7834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Bef>
                <a:spcPts val="0"/>
              </a:spcBef>
              <a:spcAft>
                <a:spcPct val="0"/>
              </a:spcAft>
            </a:pPr>
            <a:endParaRPr lang="ru-RU" sz="2400" b="1" dirty="0">
              <a:solidFill>
                <a:srgbClr val="C00000"/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  <a:cs typeface="Arial" charset="0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Arial" charset="0"/>
              </a:rPr>
              <a:t>Обязательное социальное медицинское страхование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CFE8A384-A912-4A3C-8BD1-748F83AA1E74}"/>
              </a:ext>
            </a:extLst>
          </p:cNvPr>
          <p:cNvCxnSpPr>
            <a:cxnSpLocks/>
          </p:cNvCxnSpPr>
          <p:nvPr/>
        </p:nvCxnSpPr>
        <p:spPr>
          <a:xfrm>
            <a:off x="3719736" y="3584542"/>
            <a:ext cx="64807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575720" y="3036925"/>
            <a:ext cx="5544616" cy="7834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Arial" charset="0"/>
              </a:rPr>
              <a:t>Гарантированный объем </a:t>
            </a:r>
          </a:p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Arial" charset="0"/>
              </a:rPr>
              <a:t>бесплатной медицинской помощи</a:t>
            </a:r>
          </a:p>
          <a:p>
            <a:pPr algn="l" fontAlgn="base">
              <a:spcBef>
                <a:spcPts val="0"/>
              </a:spcBef>
              <a:spcAft>
                <a:spcPct val="0"/>
              </a:spcAft>
            </a:pPr>
            <a:endParaRPr lang="ru-RU" sz="2400" b="1" dirty="0">
              <a:solidFill>
                <a:srgbClr val="C00000"/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  <a:cs typeface="Arial" charset="0"/>
            </a:endParaRPr>
          </a:p>
        </p:txBody>
      </p:sp>
      <p:pic>
        <p:nvPicPr>
          <p:cNvPr id="15" name="Picture 6" descr="Картинки по запросу medical file">
            <a:hlinkClick r:id="rId3"/>
            <a:extLst>
              <a:ext uri="{FF2B5EF4-FFF2-40B4-BE49-F238E27FC236}">
                <a16:creationId xmlns:a16="http://schemas.microsoft.com/office/drawing/2014/main" xmlns="" id="{F4183B3F-99D8-497D-A654-77A2F32B8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3" y="3238895"/>
            <a:ext cx="2818015" cy="240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CF1E47F3-FAB1-41B9-9654-70A69087E033}"/>
              </a:ext>
            </a:extLst>
          </p:cNvPr>
          <p:cNvSpPr/>
          <p:nvPr/>
        </p:nvSpPr>
        <p:spPr>
          <a:xfrm>
            <a:off x="762556" y="3999349"/>
            <a:ext cx="2592288" cy="1529409"/>
          </a:xfrm>
          <a:prstGeom prst="roundRect">
            <a:avLst>
              <a:gd name="adj" fmla="val 9446"/>
            </a:avLst>
          </a:prstGeom>
          <a:noFill/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нак ''плюс'' 10">
            <a:extLst>
              <a:ext uri="{FF2B5EF4-FFF2-40B4-BE49-F238E27FC236}">
                <a16:creationId xmlns:a16="http://schemas.microsoft.com/office/drawing/2014/main" xmlns="" id="{30710942-7E5B-4DC3-8E56-61182A2CDBAB}"/>
              </a:ext>
            </a:extLst>
          </p:cNvPr>
          <p:cNvSpPr/>
          <p:nvPr/>
        </p:nvSpPr>
        <p:spPr>
          <a:xfrm>
            <a:off x="1461008" y="4223992"/>
            <a:ext cx="1251232" cy="108012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D272A931-1724-4AC4-BBCF-09D26BAAB9F7}"/>
              </a:ext>
            </a:extLst>
          </p:cNvPr>
          <p:cNvCxnSpPr>
            <a:cxnSpLocks/>
          </p:cNvCxnSpPr>
          <p:nvPr/>
        </p:nvCxnSpPr>
        <p:spPr>
          <a:xfrm>
            <a:off x="1051097" y="3820364"/>
            <a:ext cx="2088000" cy="0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0" name="Picture 12" descr="Картинки по запросу medical file">
            <a:hlinkClick r:id="rId3"/>
            <a:extLst>
              <a:ext uri="{FF2B5EF4-FFF2-40B4-BE49-F238E27FC236}">
                <a16:creationId xmlns:a16="http://schemas.microsoft.com/office/drawing/2014/main" xmlns="" id="{B615EDE9-D949-422A-B624-33FD62FEC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169" y="1141265"/>
            <a:ext cx="965959" cy="965959"/>
          </a:xfrm>
          <a:prstGeom prst="rect">
            <a:avLst/>
          </a:prstGeom>
          <a:noFill/>
        </p:spPr>
      </p:pic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38CE4BD-AAA9-4C47-85F3-7A9105ED9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8F5A-7D9C-45EE-BA36-E52A1CD36C2A}" type="datetime1">
              <a:rPr lang="ru-RU" smtClean="0"/>
              <a:t>12.04.2018</a:t>
            </a:fld>
            <a:endParaRPr lang="ru-RU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7B868F6E-31AF-4D2E-BCE4-9DF5944C3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8121B33A-9F67-464C-BC5D-699B924A6DA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20" y="289104"/>
            <a:ext cx="2859188" cy="79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831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t>10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1343472" y="130638"/>
            <a:ext cx="792088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err="1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Стационарозамещающая</a:t>
            </a: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 помощь в ГОБМП и ОСМС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01270B35-1FBC-4FB6-A329-0E63D377E81A}"/>
              </a:ext>
            </a:extLst>
          </p:cNvPr>
          <p:cNvCxnSpPr/>
          <p:nvPr/>
        </p:nvCxnSpPr>
        <p:spPr>
          <a:xfrm>
            <a:off x="599952" y="764704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A7038CEF-E2B3-4FA7-A176-AA1B13A0A770}"/>
              </a:ext>
            </a:extLst>
          </p:cNvPr>
          <p:cNvSpPr/>
          <p:nvPr/>
        </p:nvSpPr>
        <p:spPr>
          <a:xfrm>
            <a:off x="6456039" y="860098"/>
            <a:ext cx="4392489" cy="721772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CCFB8EF8-7F89-4A4E-8E04-1AC2E8D486F7}"/>
              </a:ext>
            </a:extLst>
          </p:cNvPr>
          <p:cNvSpPr/>
          <p:nvPr/>
        </p:nvSpPr>
        <p:spPr>
          <a:xfrm>
            <a:off x="623391" y="860098"/>
            <a:ext cx="4392490" cy="6768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ГОБМП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E399ED3-178C-4530-8C1A-16A6C0FC1FFA}"/>
              </a:ext>
            </a:extLst>
          </p:cNvPr>
          <p:cNvSpPr/>
          <p:nvPr/>
        </p:nvSpPr>
        <p:spPr>
          <a:xfrm>
            <a:off x="623391" y="1700807"/>
            <a:ext cx="4392489" cy="35283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хронических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заболеваний, подлежащих динамическому наблюдению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(25 заболевание)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социально-значимых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заболеваний  (туберкулез, ВИЧ/СПИД, психические, онкологические, наркологические заболевания)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Гемо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диализ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перитонеальный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диализ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Помощь в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приемных отделениях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круглосуточных стационаров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92C319F7-92C1-4680-BE27-C70B1B7979CA}"/>
              </a:ext>
            </a:extLst>
          </p:cNvPr>
          <p:cNvSpPr/>
          <p:nvPr/>
        </p:nvSpPr>
        <p:spPr>
          <a:xfrm>
            <a:off x="6456039" y="1714835"/>
            <a:ext cx="4392489" cy="35241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87313"/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острых и хронических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заболеваний (за исключением ХЗПДН), в </a:t>
            </a:r>
            <a:r>
              <a:rPr lang="ru-RU" sz="1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т.ч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.: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заболеваний для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преимущественного лечения в дневном стационаре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, по перечню, определенному МЗ РК (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769 нозологий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)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Плановые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амбулаторные хирургические операции и манипуляции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, по перечню заболеваний преимущественного лечения в дневном стационаре, определенному МЗ РК </a:t>
            </a:r>
          </a:p>
          <a:p>
            <a:pPr marL="808038" lvl="1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529 операций и манипуляций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xmlns="" id="{691C6F6E-4B1A-4BC6-9872-DB2A80BADD9D}"/>
              </a:ext>
            </a:extLst>
          </p:cNvPr>
          <p:cNvSpPr/>
          <p:nvPr/>
        </p:nvSpPr>
        <p:spPr>
          <a:xfrm>
            <a:off x="498325" y="3755897"/>
            <a:ext cx="4661571" cy="921981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</p:txBody>
      </p:sp>
      <p:sp>
        <p:nvSpPr>
          <p:cNvPr id="75" name="IsoclesTriangle">
            <a:extLst>
              <a:ext uri="{FF2B5EF4-FFF2-40B4-BE49-F238E27FC236}">
                <a16:creationId xmlns:a16="http://schemas.microsoft.com/office/drawing/2014/main" xmlns="" id="{C9FA3F4C-4CB8-4126-9F9E-BC3B765788A0}"/>
              </a:ext>
            </a:extLst>
          </p:cNvPr>
          <p:cNvSpPr/>
          <p:nvPr/>
        </p:nvSpPr>
        <p:spPr bwMode="auto">
          <a:xfrm rot="5400000">
            <a:off x="4967986" y="3991391"/>
            <a:ext cx="921982" cy="450998"/>
          </a:xfrm>
          <a:prstGeom prst="triangle">
            <a:avLst/>
          </a:prstGeom>
          <a:solidFill>
            <a:schemeClr val="tx2">
              <a:lumMod val="75000"/>
            </a:schemeClr>
          </a:solidFill>
          <a:ln w="9525" cmpd="sng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b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xmlns="" id="{0B6C24D1-60E6-447E-B596-74BABCDBFF49}"/>
              </a:ext>
            </a:extLst>
          </p:cNvPr>
          <p:cNvSpPr/>
          <p:nvPr/>
        </p:nvSpPr>
        <p:spPr>
          <a:xfrm>
            <a:off x="5709990" y="2328208"/>
            <a:ext cx="5256584" cy="2406769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6" name="Picture 2" descr="Syringe blue icon">
            <a:extLst>
              <a:ext uri="{FF2B5EF4-FFF2-40B4-BE49-F238E27FC236}">
                <a16:creationId xmlns:a16="http://schemas.microsoft.com/office/drawing/2014/main" xmlns="" id="{82782D50-A711-4986-B7C0-738E5067D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08" y="118687"/>
            <a:ext cx="577552" cy="57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4332438-5F1B-4995-91AA-12E6C98C3D27}"/>
              </a:ext>
            </a:extLst>
          </p:cNvPr>
          <p:cNvSpPr/>
          <p:nvPr/>
        </p:nvSpPr>
        <p:spPr>
          <a:xfrm>
            <a:off x="623391" y="5465066"/>
            <a:ext cx="4392489" cy="12042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 ГОБМП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доступности и качества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СЗТ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DB72C28-DEE1-40B7-810D-AB5C9847A266}"/>
              </a:ext>
            </a:extLst>
          </p:cNvPr>
          <p:cNvSpPr/>
          <p:nvPr/>
        </p:nvSpPr>
        <p:spPr>
          <a:xfrm>
            <a:off x="6456039" y="5465066"/>
            <a:ext cx="4392489" cy="12042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введения перечня ОСМС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доступности и качества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СЗТ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8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t>11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1343472" y="130638"/>
            <a:ext cx="792088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Стационарная помощь в ГОБМП и ОСМС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01270B35-1FBC-4FB6-A329-0E63D377E81A}"/>
              </a:ext>
            </a:extLst>
          </p:cNvPr>
          <p:cNvCxnSpPr/>
          <p:nvPr/>
        </p:nvCxnSpPr>
        <p:spPr>
          <a:xfrm>
            <a:off x="599952" y="764704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A7038CEF-E2B3-4FA7-A176-AA1B13A0A770}"/>
              </a:ext>
            </a:extLst>
          </p:cNvPr>
          <p:cNvSpPr/>
          <p:nvPr/>
        </p:nvSpPr>
        <p:spPr>
          <a:xfrm>
            <a:off x="6456039" y="1075196"/>
            <a:ext cx="4392489" cy="721772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CCFB8EF8-7F89-4A4E-8E04-1AC2E8D486F7}"/>
              </a:ext>
            </a:extLst>
          </p:cNvPr>
          <p:cNvSpPr/>
          <p:nvPr/>
        </p:nvSpPr>
        <p:spPr>
          <a:xfrm>
            <a:off x="623391" y="1075196"/>
            <a:ext cx="4392490" cy="6768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ГОБМП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E399ED3-178C-4530-8C1A-16A6C0FC1FFA}"/>
              </a:ext>
            </a:extLst>
          </p:cNvPr>
          <p:cNvSpPr/>
          <p:nvPr/>
        </p:nvSpPr>
        <p:spPr>
          <a:xfrm>
            <a:off x="623391" y="1915905"/>
            <a:ext cx="4392489" cy="295325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b"/>
          <a:lstStyle/>
          <a:p>
            <a:pPr marL="342900" indent="-342900" algn="just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  (туберкулез, ВИЧ/СПИД, психические, онкологические, наркологические заболевания)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инфекционных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заболеваний,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представляющих опасность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для окружающих, по перечню МЗ РК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Госпитализация по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экстренным показаниям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(все категории граждан)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92C319F7-92C1-4680-BE27-C70B1B7979CA}"/>
              </a:ext>
            </a:extLst>
          </p:cNvPr>
          <p:cNvSpPr/>
          <p:nvPr/>
        </p:nvSpPr>
        <p:spPr>
          <a:xfrm>
            <a:off x="6456039" y="1929933"/>
            <a:ext cx="4392489" cy="29392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342900" indent="-342900">
              <a:buFont typeface="+mj-lt"/>
              <a:buAutoNum type="arabicPeriod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Плановая госпитализация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в стационар застрахованным гражданам</a:t>
            </a: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xmlns="" id="{691C6F6E-4B1A-4BC6-9872-DB2A80BADD9D}"/>
              </a:ext>
            </a:extLst>
          </p:cNvPr>
          <p:cNvSpPr/>
          <p:nvPr/>
        </p:nvSpPr>
        <p:spPr>
          <a:xfrm>
            <a:off x="498325" y="2026778"/>
            <a:ext cx="4661571" cy="681216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5" name="IsoclesTriangle">
            <a:extLst>
              <a:ext uri="{FF2B5EF4-FFF2-40B4-BE49-F238E27FC236}">
                <a16:creationId xmlns:a16="http://schemas.microsoft.com/office/drawing/2014/main" xmlns="" id="{C9FA3F4C-4CB8-4126-9F9E-BC3B765788A0}"/>
              </a:ext>
            </a:extLst>
          </p:cNvPr>
          <p:cNvSpPr/>
          <p:nvPr/>
        </p:nvSpPr>
        <p:spPr bwMode="auto">
          <a:xfrm rot="5400000">
            <a:off x="5088368" y="2141889"/>
            <a:ext cx="681217" cy="450998"/>
          </a:xfrm>
          <a:prstGeom prst="triangle">
            <a:avLst/>
          </a:prstGeom>
          <a:solidFill>
            <a:schemeClr val="tx2">
              <a:lumMod val="75000"/>
            </a:schemeClr>
          </a:solidFill>
          <a:ln w="9525" cmpd="sng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b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xmlns="" id="{0B6C24D1-60E6-447E-B596-74BABCDBFF49}"/>
              </a:ext>
            </a:extLst>
          </p:cNvPr>
          <p:cNvSpPr/>
          <p:nvPr/>
        </p:nvSpPr>
        <p:spPr>
          <a:xfrm>
            <a:off x="5951984" y="1894845"/>
            <a:ext cx="5040560" cy="672203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4332438-5F1B-4995-91AA-12E6C98C3D27}"/>
              </a:ext>
            </a:extLst>
          </p:cNvPr>
          <p:cNvSpPr/>
          <p:nvPr/>
        </p:nvSpPr>
        <p:spPr>
          <a:xfrm>
            <a:off x="623391" y="5013176"/>
            <a:ext cx="4392489" cy="12042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 ГОБМП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непрерывности помощи больным с ХЗПДН, социально-значимыми заболеваниями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Помощь в экстренных ситуациях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DB72C28-DEE1-40B7-810D-AB5C9847A266}"/>
              </a:ext>
            </a:extLst>
          </p:cNvPr>
          <p:cNvSpPr/>
          <p:nvPr/>
        </p:nvSpPr>
        <p:spPr>
          <a:xfrm>
            <a:off x="6456039" y="5013176"/>
            <a:ext cx="4392489" cy="12042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введения перечня ОСМС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доступности и качества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плановой стационарной помощи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Picture 22" descr="Похожее изображение">
            <a:extLst>
              <a:ext uri="{FF2B5EF4-FFF2-40B4-BE49-F238E27FC236}">
                <a16:creationId xmlns:a16="http://schemas.microsoft.com/office/drawing/2014/main" xmlns="" id="{42DAAB86-10CE-4036-B534-86296806D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6448" y="18840"/>
            <a:ext cx="737023" cy="693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710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t>12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479376" y="130622"/>
            <a:ext cx="792088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Паллиативная помощь и сестринский уход;</a:t>
            </a:r>
          </a:p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Восстановительное лечение и медицинская реабилитация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01270B35-1FBC-4FB6-A329-0E63D377E81A}"/>
              </a:ext>
            </a:extLst>
          </p:cNvPr>
          <p:cNvCxnSpPr/>
          <p:nvPr/>
        </p:nvCxnSpPr>
        <p:spPr>
          <a:xfrm>
            <a:off x="599952" y="836712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A7038CEF-E2B3-4FA7-A176-AA1B13A0A770}"/>
              </a:ext>
            </a:extLst>
          </p:cNvPr>
          <p:cNvSpPr/>
          <p:nvPr/>
        </p:nvSpPr>
        <p:spPr>
          <a:xfrm>
            <a:off x="7248128" y="1075196"/>
            <a:ext cx="3600400" cy="721772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CCFB8EF8-7F89-4A4E-8E04-1AC2E8D486F7}"/>
              </a:ext>
            </a:extLst>
          </p:cNvPr>
          <p:cNvSpPr/>
          <p:nvPr/>
        </p:nvSpPr>
        <p:spPr>
          <a:xfrm>
            <a:off x="1415480" y="1075196"/>
            <a:ext cx="3581452" cy="6768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ГОБМП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E399ED3-178C-4530-8C1A-16A6C0FC1FFA}"/>
              </a:ext>
            </a:extLst>
          </p:cNvPr>
          <p:cNvSpPr/>
          <p:nvPr/>
        </p:nvSpPr>
        <p:spPr>
          <a:xfrm>
            <a:off x="604442" y="1915905"/>
            <a:ext cx="4392489" cy="33540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b"/>
          <a:lstStyle/>
          <a:p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Медицинская реабилитация лицам,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перенесшим туберкулез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Паллиативная помощь: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больным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туберкулезом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(группа 1Г)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больным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онкологическими заболеваниями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(группа </a:t>
            </a:r>
            <a:r>
              <a:rPr lang="en-US" sz="1400" dirty="0">
                <a:solidFill>
                  <a:schemeClr val="tx1"/>
                </a:solidFill>
                <a:latin typeface="Arial Narrow" panose="020B0606020202030204" pitchFamily="34" charset="0"/>
              </a:rPr>
              <a:t>IV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хронические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заболевания в терминальной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стадии 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(декомпенсация ХПН, </a:t>
            </a:r>
            <a:r>
              <a:rPr lang="ru-RU" sz="14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ХПечН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, ХСН, ХЛН), СПИД </a:t>
            </a:r>
            <a:r>
              <a:rPr lang="en-US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III-IV 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стадии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лицам полностью или частично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неспособным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к самообслуживанию,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нуждающимся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в постоянном уходе, помощи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92C319F7-92C1-4680-BE27-C70B1B7979CA}"/>
              </a:ext>
            </a:extLst>
          </p:cNvPr>
          <p:cNvSpPr/>
          <p:nvPr/>
        </p:nvSpPr>
        <p:spPr>
          <a:xfrm>
            <a:off x="6456039" y="1929934"/>
            <a:ext cx="4392489" cy="333807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1. Медицинская реабилитация (2 и 3 этап) взрослым и детям в специализированных центрах (отделениях реабилитации) при определенных заболеваниях, по профилям: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кардиология, кардиохирургия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неврология, нейрохирургия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травматология, ортопедия</a:t>
            </a:r>
          </a:p>
          <a:p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2.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Медицинская реабилитация (поддерживающая) для детей и инвалидов, в амбулаторных условиях и санаториях, по перечню заболеваний, определенных МЗ РК (1 раз в год)</a:t>
            </a:r>
          </a:p>
          <a:p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3. Медицинская реабилитация (повторная) детям, по перечню заболеваний, определенных МЗ РК (1 раз в год)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14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ru-RU" sz="14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xmlns="" id="{691C6F6E-4B1A-4BC6-9872-DB2A80BADD9D}"/>
              </a:ext>
            </a:extLst>
          </p:cNvPr>
          <p:cNvSpPr/>
          <p:nvPr/>
        </p:nvSpPr>
        <p:spPr>
          <a:xfrm>
            <a:off x="479376" y="1916832"/>
            <a:ext cx="4661571" cy="753226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</p:txBody>
      </p:sp>
      <p:sp>
        <p:nvSpPr>
          <p:cNvPr id="75" name="IsoclesTriangle">
            <a:extLst>
              <a:ext uri="{FF2B5EF4-FFF2-40B4-BE49-F238E27FC236}">
                <a16:creationId xmlns:a16="http://schemas.microsoft.com/office/drawing/2014/main" xmlns="" id="{C9FA3F4C-4CB8-4126-9F9E-BC3B765788A0}"/>
              </a:ext>
            </a:extLst>
          </p:cNvPr>
          <p:cNvSpPr/>
          <p:nvPr/>
        </p:nvSpPr>
        <p:spPr bwMode="auto">
          <a:xfrm rot="5400000">
            <a:off x="5069419" y="2103950"/>
            <a:ext cx="681217" cy="450998"/>
          </a:xfrm>
          <a:prstGeom prst="triangle">
            <a:avLst/>
          </a:prstGeom>
          <a:solidFill>
            <a:schemeClr val="tx2">
              <a:lumMod val="75000"/>
            </a:schemeClr>
          </a:solidFill>
          <a:ln w="9525" cmpd="sng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b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xmlns="" id="{0B6C24D1-60E6-447E-B596-74BABCDBFF49}"/>
              </a:ext>
            </a:extLst>
          </p:cNvPr>
          <p:cNvSpPr/>
          <p:nvPr/>
        </p:nvSpPr>
        <p:spPr>
          <a:xfrm>
            <a:off x="5951984" y="1871103"/>
            <a:ext cx="5040560" cy="2566009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4332438-5F1B-4995-91AA-12E6C98C3D27}"/>
              </a:ext>
            </a:extLst>
          </p:cNvPr>
          <p:cNvSpPr/>
          <p:nvPr/>
        </p:nvSpPr>
        <p:spPr>
          <a:xfrm>
            <a:off x="604442" y="5363689"/>
            <a:ext cx="4392489" cy="13056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 ГОБМП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непрерывности помощи больным с туберкулезом, некоторыми хроническими заболеваниями.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Помощь в трудных жизненных ситуациях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EDB72C28-DEE1-40B7-810D-AB5C9847A266}"/>
              </a:ext>
            </a:extLst>
          </p:cNvPr>
          <p:cNvSpPr/>
          <p:nvPr/>
        </p:nvSpPr>
        <p:spPr>
          <a:xfrm>
            <a:off x="6456039" y="5363689"/>
            <a:ext cx="4392489" cy="13056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ведения перечня ОСМС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Солидарная ответственность за оплату услуг восстановительного лечения при ХЗПДН</a:t>
            </a:r>
          </a:p>
        </p:txBody>
      </p:sp>
      <p:pic>
        <p:nvPicPr>
          <p:cNvPr id="16" name="Picture 50" descr="Картинки по запросу Rehabilitation treatment symbol">
            <a:extLst>
              <a:ext uri="{FF2B5EF4-FFF2-40B4-BE49-F238E27FC236}">
                <a16:creationId xmlns:a16="http://schemas.microsoft.com/office/drawing/2014/main" xmlns="" id="{F550151C-7D5A-4223-BD8A-0F91576FF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961" y="1022282"/>
            <a:ext cx="840167" cy="81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Wheelchair blue icon">
            <a:extLst>
              <a:ext uri="{FF2B5EF4-FFF2-40B4-BE49-F238E27FC236}">
                <a16:creationId xmlns:a16="http://schemas.microsoft.com/office/drawing/2014/main" xmlns="" id="{E5B907F4-4869-4C2B-BBAC-17C447239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69" y="1099508"/>
            <a:ext cx="722614" cy="72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681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03" y="188640"/>
            <a:ext cx="11481131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Ожидаемые результаты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Arial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9D1C-88BD-4366-BB4B-E06898D4069E}" type="slidenum">
              <a:rPr lang="ru-RU" smtClean="0"/>
              <a:t>13</a:t>
            </a:fld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0C7D5171-B8AF-41C5-BD49-0FB18740FAA5}"/>
              </a:ext>
            </a:extLst>
          </p:cNvPr>
          <p:cNvCxnSpPr/>
          <p:nvPr/>
        </p:nvCxnSpPr>
        <p:spPr>
          <a:xfrm>
            <a:off x="504403" y="908720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655FF98-C2E7-4B06-900D-60CEDD8C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24DB-FB9E-480D-B059-271B12807247}" type="datetime1">
              <a:rPr lang="ru-RU" smtClean="0"/>
              <a:t>12.04.2018</a:t>
            </a:fld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1781C99-3F16-41AC-8DA0-129FC0EBD8FE}"/>
              </a:ext>
            </a:extLst>
          </p:cNvPr>
          <p:cNvSpPr/>
          <p:nvPr/>
        </p:nvSpPr>
        <p:spPr>
          <a:xfrm>
            <a:off x="504403" y="1124744"/>
            <a:ext cx="5303565" cy="2304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ГОСУДАРСТВА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Определены четкие пределы обязательств государства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эффективности медицинской помощи за счет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влияния на показатели смертности и инвалидизации населения от основных хронических неинфекционных заболеваний;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повышения доступности более экономичной и малозатратной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стационарозамещающей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помощи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Контроль над социально-значимыми и основными инфекционными заболеваниями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Полный охват населения минимальным объемом медицинской помощи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медицинской грамотности граждан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7BD835D1-0B44-414C-A6A8-225D9E465164}"/>
              </a:ext>
            </a:extLst>
          </p:cNvPr>
          <p:cNvSpPr/>
          <p:nvPr/>
        </p:nvSpPr>
        <p:spPr>
          <a:xfrm>
            <a:off x="6023993" y="1124744"/>
            <a:ext cx="5428834" cy="2304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ГРАЖДАН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Существенное повышение доступности: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консультативно-диагностической помощи;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реабилитационной и восстановительной помощи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амбулаторно-лекарственного обеспечения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качества медицинских услуг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Снижение «карманных» расходов за медицинские услуги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навыков самоконтроля состояния здоровья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информированности граждан о собственных правах и обязанностях в вопросах ГОБМП и ОСМС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0E38397-FD62-4061-8CA5-80EB4D68E163}"/>
              </a:ext>
            </a:extLst>
          </p:cNvPr>
          <p:cNvSpPr/>
          <p:nvPr/>
        </p:nvSpPr>
        <p:spPr>
          <a:xfrm>
            <a:off x="504403" y="3679643"/>
            <a:ext cx="5303565" cy="2304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МЕДИЦИНСКИХ РАБОТНИКОВ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Снижение излишней нагрузки на специалистов ПМСП, а также экстренных медицинских служб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Четко определенные объемы оказания медицинской помощи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Возможность повышения уровня оплаты труда и конкурентоспособности специалистов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профессиональных компетенций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трудовой мобильности между уровнями медицинской помощи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608AAE8F-C963-40B8-B212-D9C1981D54AA}"/>
              </a:ext>
            </a:extLst>
          </p:cNvPr>
          <p:cNvSpPr/>
          <p:nvPr/>
        </p:nvSpPr>
        <p:spPr>
          <a:xfrm>
            <a:off x="6023993" y="3679643"/>
            <a:ext cx="5428833" cy="23042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МЕДИЦИНСКИХ ОРГАНИЗАЦИЙ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прозрачности рынка медицинских услуг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Понятность и предсказуемость политики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Усиление конкуренции между участниками рынка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Совершенствование системы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тарифообразования</a:t>
            </a: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4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330" y="250896"/>
            <a:ext cx="11178632" cy="35231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Глобальный тренд: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charset="0"/>
              </a:rPr>
              <a:t>обеспечение всеобщего охвата и управление хроническими неинфекционными заболеваниями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Arial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00330" y="836712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cxnSpLocks/>
          </p:cNvCxnSpPr>
          <p:nvPr/>
        </p:nvCxnSpPr>
        <p:spPr>
          <a:xfrm>
            <a:off x="606000" y="2852936"/>
            <a:ext cx="4590517" cy="0"/>
          </a:xfrm>
          <a:prstGeom prst="line">
            <a:avLst/>
          </a:prstGeom>
          <a:ln w="19050">
            <a:solidFill>
              <a:srgbClr val="002673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Блок-схема: документ 56"/>
          <p:cNvSpPr/>
          <p:nvPr/>
        </p:nvSpPr>
        <p:spPr>
          <a:xfrm>
            <a:off x="5375920" y="1070217"/>
            <a:ext cx="6336704" cy="2358783"/>
          </a:xfrm>
          <a:prstGeom prst="flowChartDocument">
            <a:avLst/>
          </a:prstGeom>
          <a:solidFill>
            <a:srgbClr val="F2F2F2"/>
          </a:solidFill>
          <a:ln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«Следует переходить от малоэффективной и затратной для государства диспансеризации </a:t>
            </a:r>
            <a:r>
              <a:rPr lang="ru-RU" sz="1500" b="1" i="1" dirty="0">
                <a:solidFill>
                  <a:srgbClr val="00267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управлению основными хроническими заболеваниями</a:t>
            </a:r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 с применением дистанционной диагностики, а также амбулаторного лечения…</a:t>
            </a:r>
          </a:p>
          <a:p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Нужно </a:t>
            </a:r>
            <a:r>
              <a:rPr lang="ru-RU" sz="1500" b="1" i="1" dirty="0">
                <a:solidFill>
                  <a:srgbClr val="00267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разработать новую модель ГОБМП, определив четкие границы обязательств государства.</a:t>
            </a:r>
          </a:p>
          <a:p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Услуги, не гарантированные государством, население сможет получать, став участником ОСМС или через добровольное медицинское страхование, а также </a:t>
            </a:r>
            <a:r>
              <a:rPr lang="ru-RU" sz="1500" i="1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сооплату</a:t>
            </a:r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  <a:r>
              <a:rPr lang="ru-RU" sz="1500" i="1" dirty="0"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6D1E26A-335F-449D-976D-EFE94D507CE8}"/>
              </a:ext>
            </a:extLst>
          </p:cNvPr>
          <p:cNvSpPr/>
          <p:nvPr/>
        </p:nvSpPr>
        <p:spPr>
          <a:xfrm>
            <a:off x="479376" y="1646501"/>
            <a:ext cx="47171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dk1"/>
                </a:solidFill>
                <a:latin typeface="Arial Narrow" panose="020B0606020202030204" pitchFamily="34" charset="0"/>
              </a:rPr>
              <a:t>Послание Президента Республики Казахстан Н. Назарбаева народу Казахстана, 10 января 2018 г.  «Новые возможности развития в условиях четвертой промышленной революции»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AE642C0-11AA-416A-9102-D066B79F648D}"/>
              </a:ext>
            </a:extLst>
          </p:cNvPr>
          <p:cNvSpPr txBox="1"/>
          <p:nvPr/>
        </p:nvSpPr>
        <p:spPr>
          <a:xfrm>
            <a:off x="467845" y="3764853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Глобальная политическая декларация ООН по профилактике неинфекционных заболеваний (2011 г.)</a:t>
            </a:r>
          </a:p>
          <a:p>
            <a:pPr fontAlgn="base"/>
            <a:endParaRPr lang="ru-RU" sz="16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D117772F-C758-41B1-944D-7AD2242FCCB3}"/>
              </a:ext>
            </a:extLst>
          </p:cNvPr>
          <p:cNvCxnSpPr>
            <a:cxnSpLocks/>
          </p:cNvCxnSpPr>
          <p:nvPr/>
        </p:nvCxnSpPr>
        <p:spPr>
          <a:xfrm>
            <a:off x="600330" y="4725144"/>
            <a:ext cx="4571097" cy="0"/>
          </a:xfrm>
          <a:prstGeom prst="line">
            <a:avLst/>
          </a:prstGeom>
          <a:ln w="19050">
            <a:solidFill>
              <a:srgbClr val="002673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Блок-схема: документ 47">
            <a:extLst>
              <a:ext uri="{FF2B5EF4-FFF2-40B4-BE49-F238E27FC236}">
                <a16:creationId xmlns:a16="http://schemas.microsoft.com/office/drawing/2014/main" xmlns="" id="{FE7CCC11-21B4-4C26-AB38-EF488D7D315B}"/>
              </a:ext>
            </a:extLst>
          </p:cNvPr>
          <p:cNvSpPr/>
          <p:nvPr/>
        </p:nvSpPr>
        <p:spPr>
          <a:xfrm>
            <a:off x="4007768" y="5027368"/>
            <a:ext cx="6408712" cy="1656184"/>
          </a:xfrm>
          <a:prstGeom prst="flowChartDocument">
            <a:avLst/>
          </a:prstGeom>
          <a:solidFill>
            <a:srgbClr val="F2F2F2"/>
          </a:solidFill>
          <a:ln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Всеобщий охват медико-санитарными услугами обеспечивает: 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доступ к основным качественным медико-санитарным услугам; 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доступ к безопасным, эффективным и приемлемым по стоимости основным лекарственным средствам и вакцинам, и</a:t>
            </a: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защиту от финансового риска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8" name="Picture 4" descr="ÐÐ°ÑÑÐ¸Ð½ÐºÐ¸ Ð¿Ð¾ Ð·Ð°Ð¿ÑÐ¾ÑÑ Ð·Ð½Ð°ÑÐ¾Ðº Ð²Ð¾Ð·">
            <a:extLst>
              <a:ext uri="{FF2B5EF4-FFF2-40B4-BE49-F238E27FC236}">
                <a16:creationId xmlns:a16="http://schemas.microsoft.com/office/drawing/2014/main" xmlns="" id="{0D9ECEFC-6A09-468F-8314-C107CE12C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00" y="5249003"/>
            <a:ext cx="2376264" cy="713039"/>
          </a:xfrm>
          <a:prstGeom prst="rect">
            <a:avLst/>
          </a:prstGeom>
          <a:solidFill>
            <a:srgbClr val="F2F2F2"/>
          </a:solidFill>
        </p:spPr>
      </p:pic>
      <p:sp>
        <p:nvSpPr>
          <p:cNvPr id="52" name="Блок-схема: документ 51">
            <a:extLst>
              <a:ext uri="{FF2B5EF4-FFF2-40B4-BE49-F238E27FC236}">
                <a16:creationId xmlns:a16="http://schemas.microsoft.com/office/drawing/2014/main" xmlns="" id="{D566C806-8419-4FC1-B908-932C9D120C4C}"/>
              </a:ext>
            </a:extLst>
          </p:cNvPr>
          <p:cNvSpPr/>
          <p:nvPr/>
        </p:nvSpPr>
        <p:spPr>
          <a:xfrm>
            <a:off x="5436397" y="3699857"/>
            <a:ext cx="6332116" cy="1114469"/>
          </a:xfrm>
          <a:prstGeom prst="flowChartDocument">
            <a:avLst/>
          </a:prstGeom>
          <a:solidFill>
            <a:srgbClr val="F2F2F2"/>
          </a:solidFill>
          <a:ln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Всеобщий охват медико-санитарными услугами к 2030 г. </a:t>
            </a:r>
          </a:p>
          <a:p>
            <a:pPr fontAlgn="base"/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рамках Целей в области устойчивого развития 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01145C4-FD7E-4AF2-BA45-986BF927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64217-841C-4276-9D44-A0AFAAB07B8C}" type="datetime1">
              <a:rPr lang="ru-RU" smtClean="0"/>
              <a:t>12.04.2018</a:t>
            </a:fld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B6D144D-0F14-41DB-A519-7FE08A71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3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D8BDDAE6-4250-405A-907D-4FA7272E9C0B}"/>
              </a:ext>
            </a:extLst>
          </p:cNvPr>
          <p:cNvCxnSpPr/>
          <p:nvPr/>
        </p:nvCxnSpPr>
        <p:spPr>
          <a:xfrm>
            <a:off x="590149" y="947415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CA5238D-E664-4809-BB7B-C2E3598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47" y="280333"/>
            <a:ext cx="11178632" cy="387803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Демографические тренды: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рост численности детей и пожилых граждан, высокое давление хронических неинфекционных заболеваний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5E1A42A-442A-41EA-9342-974A3864D159}"/>
              </a:ext>
            </a:extLst>
          </p:cNvPr>
          <p:cNvSpPr txBox="1"/>
          <p:nvPr/>
        </p:nvSpPr>
        <p:spPr>
          <a:xfrm>
            <a:off x="5403840" y="5995704"/>
            <a:ext cx="5268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Основные причины потерь лет жизни в РК, в связи с болезнями/инвалидностью, 1990-2010 гг. (</a:t>
            </a:r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Lancet, World Bank</a:t>
            </a:r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, 2011</a:t>
            </a:r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1C505F7-31F1-45D6-8C7C-E80DC8E30E4A}"/>
              </a:ext>
            </a:extLst>
          </p:cNvPr>
          <p:cNvGrpSpPr/>
          <p:nvPr/>
        </p:nvGrpSpPr>
        <p:grpSpPr>
          <a:xfrm>
            <a:off x="5514186" y="2537137"/>
            <a:ext cx="5686931" cy="3335446"/>
            <a:chOff x="3863752" y="2621866"/>
            <a:chExt cx="6954024" cy="3503518"/>
          </a:xfrm>
        </p:grpSpPr>
        <p:graphicFrame>
          <p:nvGraphicFramePr>
            <p:cNvPr id="3" name="Chart 2"/>
            <p:cNvGraphicFramePr/>
            <p:nvPr>
              <p:extLst/>
            </p:nvPr>
          </p:nvGraphicFramePr>
          <p:xfrm>
            <a:off x="3863752" y="3719571"/>
            <a:ext cx="5616624" cy="23810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20" name="Прямая со стрелкой 19">
              <a:extLst>
                <a:ext uri="{FF2B5EF4-FFF2-40B4-BE49-F238E27FC236}">
                  <a16:creationId xmlns:a16="http://schemas.microsoft.com/office/drawing/2014/main" xmlns="" id="{F9D02E93-B916-4DA4-8E18-CB1B27969A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6117" y="3462796"/>
              <a:ext cx="299517" cy="473336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xmlns="" id="{A7107F9F-B0F8-41FF-B1C7-A59C770BA4DB}"/>
                </a:ext>
              </a:extLst>
            </p:cNvPr>
            <p:cNvCxnSpPr>
              <a:cxnSpLocks/>
            </p:cNvCxnSpPr>
            <p:nvPr/>
          </p:nvCxnSpPr>
          <p:spPr>
            <a:xfrm>
              <a:off x="7935634" y="3462796"/>
              <a:ext cx="1872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Скругленный прямоугольник 16">
              <a:extLst>
                <a:ext uri="{FF2B5EF4-FFF2-40B4-BE49-F238E27FC236}">
                  <a16:creationId xmlns:a16="http://schemas.microsoft.com/office/drawing/2014/main" xmlns="" id="{53EF08A2-1FCB-403A-8804-F1D92F3EE9DA}"/>
                </a:ext>
              </a:extLst>
            </p:cNvPr>
            <p:cNvSpPr/>
            <p:nvPr/>
          </p:nvSpPr>
          <p:spPr>
            <a:xfrm>
              <a:off x="5346806" y="2621866"/>
              <a:ext cx="2081036" cy="71023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Narrow" panose="020B0606020202030204" pitchFamily="34" charset="0"/>
                  <a:ea typeface="Arial" charset="0"/>
                </a:rPr>
                <a:t>Прочие хронические неинфекционные заболевания</a:t>
              </a:r>
            </a:p>
          </p:txBody>
        </p: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xmlns="" id="{3F8CE766-5C51-4C39-83EA-B637960858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61628" y="3332104"/>
              <a:ext cx="402324" cy="816976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xmlns="" id="{81CFD372-2D69-4BA2-8874-C5121428D9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63952" y="3332105"/>
              <a:ext cx="1512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xmlns="" id="{48F5A0A9-57FF-4471-B2FD-66040FD67A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67794" y="5360570"/>
              <a:ext cx="407610" cy="74008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xmlns="" id="{E3DA3129-112E-428A-B97F-FF6F4A4DB8F6}"/>
                </a:ext>
              </a:extLst>
            </p:cNvPr>
            <p:cNvCxnSpPr/>
            <p:nvPr/>
          </p:nvCxnSpPr>
          <p:spPr>
            <a:xfrm>
              <a:off x="7975404" y="6100654"/>
              <a:ext cx="2124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>
              <a:extLst>
                <a:ext uri="{FF2B5EF4-FFF2-40B4-BE49-F238E27FC236}">
                  <a16:creationId xmlns:a16="http://schemas.microsoft.com/office/drawing/2014/main" xmlns="" id="{692689A7-3B5E-4035-A3CD-0997103567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99182" y="5134317"/>
              <a:ext cx="696018" cy="294182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xmlns="" id="{2CB8AA78-4857-4EA9-BE68-66D559F85A52}"/>
                </a:ext>
              </a:extLst>
            </p:cNvPr>
            <p:cNvCxnSpPr>
              <a:cxnSpLocks/>
            </p:cNvCxnSpPr>
            <p:nvPr/>
          </p:nvCxnSpPr>
          <p:spPr>
            <a:xfrm>
              <a:off x="8795200" y="5428499"/>
              <a:ext cx="201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>
              <a:extLst>
                <a:ext uri="{FF2B5EF4-FFF2-40B4-BE49-F238E27FC236}">
                  <a16:creationId xmlns:a16="http://schemas.microsoft.com/office/drawing/2014/main" xmlns="" id="{15E65287-77C5-49B7-A004-0163102CED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39164" y="3919243"/>
              <a:ext cx="238167" cy="297147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>
              <a:extLst>
                <a:ext uri="{FF2B5EF4-FFF2-40B4-BE49-F238E27FC236}">
                  <a16:creationId xmlns:a16="http://schemas.microsoft.com/office/drawing/2014/main" xmlns="" id="{C9524387-6CE6-41B2-8AB4-28AEF3B511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59751" y="4412439"/>
              <a:ext cx="1800000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xmlns="" id="{7E5FEE90-F53F-4A5E-A8B5-B2700E2B42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84970" y="3905028"/>
              <a:ext cx="900000" cy="105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Скругленный прямоугольник 16">
              <a:extLst>
                <a:ext uri="{FF2B5EF4-FFF2-40B4-BE49-F238E27FC236}">
                  <a16:creationId xmlns:a16="http://schemas.microsoft.com/office/drawing/2014/main" xmlns="" id="{91ACF18D-DB53-4D0E-BA51-6B435142B518}"/>
                </a:ext>
              </a:extLst>
            </p:cNvPr>
            <p:cNvSpPr/>
            <p:nvPr/>
          </p:nvSpPr>
          <p:spPr>
            <a:xfrm>
              <a:off x="8323068" y="3567907"/>
              <a:ext cx="1097131" cy="33712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Narrow" panose="020B0606020202030204" pitchFamily="34" charset="0"/>
                  <a:ea typeface="Arial" charset="0"/>
                </a:rPr>
                <a:t>Диабет</a:t>
              </a:r>
            </a:p>
          </p:txBody>
        </p:sp>
        <p:sp>
          <p:nvSpPr>
            <p:cNvPr id="45" name="Скругленный прямоугольник 16">
              <a:extLst>
                <a:ext uri="{FF2B5EF4-FFF2-40B4-BE49-F238E27FC236}">
                  <a16:creationId xmlns:a16="http://schemas.microsoft.com/office/drawing/2014/main" xmlns="" id="{D6994010-F650-4EE9-98E4-21C9A3709D5D}"/>
                </a:ext>
              </a:extLst>
            </p:cNvPr>
            <p:cNvSpPr/>
            <p:nvPr/>
          </p:nvSpPr>
          <p:spPr>
            <a:xfrm>
              <a:off x="7692270" y="2997694"/>
              <a:ext cx="2325180" cy="46574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Narrow" panose="020B0606020202030204" pitchFamily="34" charset="0"/>
                  <a:ea typeface="Arial" charset="0"/>
                </a:rPr>
                <a:t>Сердечно-сосудистые заболевания</a:t>
              </a:r>
            </a:p>
          </p:txBody>
        </p:sp>
        <p:sp>
          <p:nvSpPr>
            <p:cNvPr id="46" name="Скругленный прямоугольник 16">
              <a:extLst>
                <a:ext uri="{FF2B5EF4-FFF2-40B4-BE49-F238E27FC236}">
                  <a16:creationId xmlns:a16="http://schemas.microsoft.com/office/drawing/2014/main" xmlns="" id="{FE5AC2AF-1A4C-4DCE-A5C2-5F6314E11401}"/>
                </a:ext>
              </a:extLst>
            </p:cNvPr>
            <p:cNvSpPr/>
            <p:nvPr/>
          </p:nvSpPr>
          <p:spPr>
            <a:xfrm>
              <a:off x="8688582" y="4841287"/>
              <a:ext cx="2129194" cy="5850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Narrow" panose="020B0606020202030204" pitchFamily="34" charset="0"/>
                  <a:ea typeface="Arial" charset="0"/>
                </a:rPr>
                <a:t>Инфекционные б-ни, </a:t>
              </a:r>
            </a:p>
            <a:p>
              <a:pPr algn="ctr"/>
              <a:r>
                <a:rPr lang="ru-RU" sz="12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Narrow" panose="020B0606020202030204" pitchFamily="34" charset="0"/>
                  <a:ea typeface="Arial" charset="0"/>
                </a:rPr>
                <a:t>расстройства питания</a:t>
              </a:r>
            </a:p>
          </p:txBody>
        </p:sp>
        <p:sp>
          <p:nvSpPr>
            <p:cNvPr id="47" name="Скругленный прямоугольник 16">
              <a:extLst>
                <a:ext uri="{FF2B5EF4-FFF2-40B4-BE49-F238E27FC236}">
                  <a16:creationId xmlns:a16="http://schemas.microsoft.com/office/drawing/2014/main" xmlns="" id="{1940A2D9-9899-4864-92A7-58A3BE8740F2}"/>
                </a:ext>
              </a:extLst>
            </p:cNvPr>
            <p:cNvSpPr/>
            <p:nvPr/>
          </p:nvSpPr>
          <p:spPr>
            <a:xfrm>
              <a:off x="7873266" y="5810265"/>
              <a:ext cx="2469231" cy="31511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Narrow" panose="020B0606020202030204" pitchFamily="34" charset="0"/>
                  <a:ea typeface="Arial" charset="0"/>
                </a:rPr>
                <a:t>Материнство и детство</a:t>
              </a:r>
            </a:p>
          </p:txBody>
        </p:sp>
        <p:sp>
          <p:nvSpPr>
            <p:cNvPr id="48" name="Скругленный прямоугольник 16">
              <a:extLst>
                <a:ext uri="{FF2B5EF4-FFF2-40B4-BE49-F238E27FC236}">
                  <a16:creationId xmlns:a16="http://schemas.microsoft.com/office/drawing/2014/main" xmlns="" id="{A6E9D312-2AB0-4F61-886A-360AC69D8E24}"/>
                </a:ext>
              </a:extLst>
            </p:cNvPr>
            <p:cNvSpPr/>
            <p:nvPr/>
          </p:nvSpPr>
          <p:spPr>
            <a:xfrm>
              <a:off x="8980216" y="3969152"/>
              <a:ext cx="1152035" cy="5850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Narrow" panose="020B0606020202030204" pitchFamily="34" charset="0"/>
                  <a:ea typeface="Arial" charset="0"/>
                </a:rPr>
                <a:t>Травмы</a:t>
              </a:r>
            </a:p>
          </p:txBody>
        </p:sp>
        <p:sp>
          <p:nvSpPr>
            <p:cNvPr id="68" name="Oval 37">
              <a:extLst>
                <a:ext uri="{FF2B5EF4-FFF2-40B4-BE49-F238E27FC236}">
                  <a16:creationId xmlns:a16="http://schemas.microsoft.com/office/drawing/2014/main" xmlns="" id="{E3F04EEE-B25F-46F4-B701-6F353D338886}"/>
                </a:ext>
              </a:extLst>
            </p:cNvPr>
            <p:cNvSpPr/>
            <p:nvPr/>
          </p:nvSpPr>
          <p:spPr>
            <a:xfrm flipH="1">
              <a:off x="5231904" y="4113088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Oval 37">
              <a:extLst>
                <a:ext uri="{FF2B5EF4-FFF2-40B4-BE49-F238E27FC236}">
                  <a16:creationId xmlns:a16="http://schemas.microsoft.com/office/drawing/2014/main" xmlns="" id="{8C05D732-CBF9-45D1-BD92-BA5C3D4F56C5}"/>
                </a:ext>
              </a:extLst>
            </p:cNvPr>
            <p:cNvSpPr/>
            <p:nvPr/>
          </p:nvSpPr>
          <p:spPr>
            <a:xfrm flipH="1">
              <a:off x="8286247" y="4354700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37">
              <a:extLst>
                <a:ext uri="{FF2B5EF4-FFF2-40B4-BE49-F238E27FC236}">
                  <a16:creationId xmlns:a16="http://schemas.microsoft.com/office/drawing/2014/main" xmlns="" id="{11AD4EB5-1ECC-4159-B108-9FD7A2B92555}"/>
                </a:ext>
              </a:extLst>
            </p:cNvPr>
            <p:cNvSpPr/>
            <p:nvPr/>
          </p:nvSpPr>
          <p:spPr>
            <a:xfrm flipH="1">
              <a:off x="7464586" y="5249466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37">
              <a:extLst>
                <a:ext uri="{FF2B5EF4-FFF2-40B4-BE49-F238E27FC236}">
                  <a16:creationId xmlns:a16="http://schemas.microsoft.com/office/drawing/2014/main" xmlns="" id="{E73D8E9B-3E59-40EE-AE09-BAC617CDA9E6}"/>
                </a:ext>
              </a:extLst>
            </p:cNvPr>
            <p:cNvSpPr/>
            <p:nvPr/>
          </p:nvSpPr>
          <p:spPr>
            <a:xfrm flipH="1">
              <a:off x="8023164" y="5061808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37">
              <a:extLst>
                <a:ext uri="{FF2B5EF4-FFF2-40B4-BE49-F238E27FC236}">
                  <a16:creationId xmlns:a16="http://schemas.microsoft.com/office/drawing/2014/main" xmlns="" id="{20C9F8C1-4806-4E9F-B44A-F908E2A91578}"/>
                </a:ext>
              </a:extLst>
            </p:cNvPr>
            <p:cNvSpPr/>
            <p:nvPr/>
          </p:nvSpPr>
          <p:spPr>
            <a:xfrm flipH="1">
              <a:off x="8167164" y="4098414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xmlns="" id="{480363A1-25E1-469F-B898-5B8FE419E9AF}"/>
                </a:ext>
              </a:extLst>
            </p:cNvPr>
            <p:cNvSpPr/>
            <p:nvPr/>
          </p:nvSpPr>
          <p:spPr>
            <a:xfrm flipH="1">
              <a:off x="7563248" y="3891595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4C5847A3-5F83-41D0-83F6-F594B6924D11}"/>
              </a:ext>
            </a:extLst>
          </p:cNvPr>
          <p:cNvSpPr txBox="1"/>
          <p:nvPr/>
        </p:nvSpPr>
        <p:spPr>
          <a:xfrm>
            <a:off x="4513754" y="1076410"/>
            <a:ext cx="72708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Ежегодно будет увеличиваться численность наиболее интенсивных потребителей медицинских услуг: детей (+33% к 2025 г.) и пожилых граждан (+65% к 2025 г.)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Основными причинами смертности и инвалидизации населения остаются хронические неинфекционные заболевания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B628E71A-AB34-49E1-8E2E-0533A4CDFDE8}"/>
              </a:ext>
            </a:extLst>
          </p:cNvPr>
          <p:cNvGrpSpPr/>
          <p:nvPr/>
        </p:nvGrpSpPr>
        <p:grpSpPr>
          <a:xfrm>
            <a:off x="53703" y="1878710"/>
            <a:ext cx="4223986" cy="4790650"/>
            <a:chOff x="27409" y="692742"/>
            <a:chExt cx="4223986" cy="4790650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7A659B64-C2AB-463B-93B1-D67D30B83957}"/>
                </a:ext>
              </a:extLst>
            </p:cNvPr>
            <p:cNvSpPr txBox="1"/>
            <p:nvPr/>
          </p:nvSpPr>
          <p:spPr>
            <a:xfrm>
              <a:off x="606000" y="5175615"/>
              <a:ext cx="35779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400" b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xmlns="" id="{BBF87A3D-E9C2-4289-8B3B-EEDF7FDBB8FC}"/>
                </a:ext>
              </a:extLst>
            </p:cNvPr>
            <p:cNvGrpSpPr/>
            <p:nvPr/>
          </p:nvGrpSpPr>
          <p:grpSpPr>
            <a:xfrm>
              <a:off x="27409" y="692742"/>
              <a:ext cx="4223986" cy="4130147"/>
              <a:chOff x="27409" y="692742"/>
              <a:chExt cx="4223986" cy="4130147"/>
            </a:xfrm>
          </p:grpSpPr>
          <p:grpSp>
            <p:nvGrpSpPr>
              <p:cNvPr id="31" name="Группа 30">
                <a:extLst>
                  <a:ext uri="{FF2B5EF4-FFF2-40B4-BE49-F238E27FC236}">
                    <a16:creationId xmlns:a16="http://schemas.microsoft.com/office/drawing/2014/main" xmlns="" id="{B7AF54C2-B25E-48D0-AA65-21A64FEA57ED}"/>
                  </a:ext>
                </a:extLst>
              </p:cNvPr>
              <p:cNvGrpSpPr/>
              <p:nvPr/>
            </p:nvGrpSpPr>
            <p:grpSpPr>
              <a:xfrm>
                <a:off x="582029" y="692742"/>
                <a:ext cx="3669366" cy="4130147"/>
                <a:chOff x="479376" y="642593"/>
                <a:chExt cx="2933740" cy="3600401"/>
              </a:xfrm>
            </p:grpSpPr>
            <p:graphicFrame>
              <p:nvGraphicFramePr>
                <p:cNvPr id="34" name="Chart 2">
                  <a:extLst>
                    <a:ext uri="{FF2B5EF4-FFF2-40B4-BE49-F238E27FC236}">
                      <a16:creationId xmlns:a16="http://schemas.microsoft.com/office/drawing/2014/main" xmlns="" id="{6FD38550-BBE9-47B5-B3B0-AB8457B0CB83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828940" y="642593"/>
                <a:ext cx="1584176" cy="36004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graphicFrame>
              <p:nvGraphicFramePr>
                <p:cNvPr id="36" name="Chart 4">
                  <a:extLst>
                    <a:ext uri="{FF2B5EF4-FFF2-40B4-BE49-F238E27FC236}">
                      <a16:creationId xmlns:a16="http://schemas.microsoft.com/office/drawing/2014/main" xmlns="" id="{4876C079-C01F-469E-BFCE-7A462EC80FA8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479376" y="642593"/>
                <a:ext cx="1584176" cy="3600401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4"/>
                </a:graphicData>
              </a:graphic>
            </p:graphicFrame>
            <p:sp>
              <p:nvSpPr>
                <p:cNvPr id="37" name="Скругленный прямоугольник 4">
                  <a:extLst>
                    <a:ext uri="{FF2B5EF4-FFF2-40B4-BE49-F238E27FC236}">
                      <a16:creationId xmlns:a16="http://schemas.microsoft.com/office/drawing/2014/main" xmlns="" id="{029ECA6C-365A-414B-98A2-BA38096E0DE5}"/>
                    </a:ext>
                  </a:extLst>
                </p:cNvPr>
                <p:cNvSpPr/>
                <p:nvPr/>
              </p:nvSpPr>
              <p:spPr>
                <a:xfrm>
                  <a:off x="1037464" y="1373344"/>
                  <a:ext cx="468000" cy="225153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200" b="1" kern="1200" dirty="0">
                      <a:solidFill>
                        <a:schemeClr val="tx1"/>
                      </a:solidFill>
                      <a:latin typeface="Arial Narrow" panose="020B0606020202030204" pitchFamily="34" charset="0"/>
                    </a:rPr>
                    <a:t>+31%</a:t>
                  </a:r>
                </a:p>
              </p:txBody>
            </p:sp>
            <p:sp>
              <p:nvSpPr>
                <p:cNvPr id="39" name="Скругленный прямоугольник 4">
                  <a:extLst>
                    <a:ext uri="{FF2B5EF4-FFF2-40B4-BE49-F238E27FC236}">
                      <a16:creationId xmlns:a16="http://schemas.microsoft.com/office/drawing/2014/main" xmlns="" id="{53DE574E-0C79-443D-AA8A-36A227DDFC78}"/>
                    </a:ext>
                  </a:extLst>
                </p:cNvPr>
                <p:cNvSpPr/>
                <p:nvPr/>
              </p:nvSpPr>
              <p:spPr>
                <a:xfrm>
                  <a:off x="1036852" y="1776857"/>
                  <a:ext cx="468000" cy="226747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200" b="1" kern="1200" dirty="0">
                      <a:solidFill>
                        <a:schemeClr val="tx1"/>
                      </a:solidFill>
                      <a:latin typeface="Arial Narrow" panose="020B0606020202030204" pitchFamily="34" charset="0"/>
                    </a:rPr>
                    <a:t>+3%</a:t>
                  </a:r>
                </a:p>
              </p:txBody>
            </p:sp>
            <p:sp>
              <p:nvSpPr>
                <p:cNvPr id="41" name="Скругленный прямоугольник 4">
                  <a:extLst>
                    <a:ext uri="{FF2B5EF4-FFF2-40B4-BE49-F238E27FC236}">
                      <a16:creationId xmlns:a16="http://schemas.microsoft.com/office/drawing/2014/main" xmlns="" id="{534113D8-14A3-49ED-BAD0-0092D651646F}"/>
                    </a:ext>
                  </a:extLst>
                </p:cNvPr>
                <p:cNvSpPr/>
                <p:nvPr/>
              </p:nvSpPr>
              <p:spPr>
                <a:xfrm>
                  <a:off x="1036852" y="2974508"/>
                  <a:ext cx="468000" cy="225153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200" b="1" kern="1200" dirty="0">
                      <a:solidFill>
                        <a:schemeClr val="tx1"/>
                      </a:solidFill>
                      <a:latin typeface="Arial Narrow" panose="020B0606020202030204" pitchFamily="34" charset="0"/>
                    </a:rPr>
                    <a:t>+66%</a:t>
                  </a:r>
                </a:p>
              </p:txBody>
            </p:sp>
            <p:sp>
              <p:nvSpPr>
                <p:cNvPr id="42" name="Скругленный прямоугольник 4">
                  <a:extLst>
                    <a:ext uri="{FF2B5EF4-FFF2-40B4-BE49-F238E27FC236}">
                      <a16:creationId xmlns:a16="http://schemas.microsoft.com/office/drawing/2014/main" xmlns="" id="{8B85FAF2-9CA6-44FC-8CF7-C0C7BDBF7545}"/>
                    </a:ext>
                  </a:extLst>
                </p:cNvPr>
                <p:cNvSpPr/>
                <p:nvPr/>
              </p:nvSpPr>
              <p:spPr>
                <a:xfrm>
                  <a:off x="2415014" y="1368112"/>
                  <a:ext cx="468000" cy="230385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200" b="1" kern="1200" dirty="0">
                      <a:solidFill>
                        <a:schemeClr val="tx1"/>
                      </a:solidFill>
                      <a:latin typeface="Arial Narrow" panose="020B0606020202030204" pitchFamily="34" charset="0"/>
                    </a:rPr>
                    <a:t>+34%</a:t>
                  </a:r>
                </a:p>
              </p:txBody>
            </p:sp>
            <p:sp>
              <p:nvSpPr>
                <p:cNvPr id="49" name="Скругленный прямоугольник 4">
                  <a:extLst>
                    <a:ext uri="{FF2B5EF4-FFF2-40B4-BE49-F238E27FC236}">
                      <a16:creationId xmlns:a16="http://schemas.microsoft.com/office/drawing/2014/main" xmlns="" id="{5856D0BC-15BA-4903-8C42-435C34869337}"/>
                    </a:ext>
                  </a:extLst>
                </p:cNvPr>
                <p:cNvSpPr/>
                <p:nvPr/>
              </p:nvSpPr>
              <p:spPr>
                <a:xfrm>
                  <a:off x="2415014" y="2127747"/>
                  <a:ext cx="468000" cy="221133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200" b="1" kern="1200" dirty="0">
                      <a:solidFill>
                        <a:schemeClr val="tx1"/>
                      </a:solidFill>
                      <a:latin typeface="Arial Narrow" panose="020B0606020202030204" pitchFamily="34" charset="0"/>
                    </a:rPr>
                    <a:t>+2%</a:t>
                  </a:r>
                </a:p>
              </p:txBody>
            </p:sp>
            <p:sp>
              <p:nvSpPr>
                <p:cNvPr id="50" name="Скругленный прямоугольник 4">
                  <a:extLst>
                    <a:ext uri="{FF2B5EF4-FFF2-40B4-BE49-F238E27FC236}">
                      <a16:creationId xmlns:a16="http://schemas.microsoft.com/office/drawing/2014/main" xmlns="" id="{0E379332-4CA6-499C-A0B6-96E5DCD599CA}"/>
                    </a:ext>
                  </a:extLst>
                </p:cNvPr>
                <p:cNvSpPr/>
                <p:nvPr/>
              </p:nvSpPr>
              <p:spPr>
                <a:xfrm>
                  <a:off x="2422199" y="2978582"/>
                  <a:ext cx="468000" cy="225153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200" b="1" kern="1200" dirty="0">
                      <a:solidFill>
                        <a:schemeClr val="tx1"/>
                      </a:solidFill>
                      <a:latin typeface="Arial Narrow" panose="020B0606020202030204" pitchFamily="34" charset="0"/>
                    </a:rPr>
                    <a:t>+64%</a:t>
                  </a:r>
                </a:p>
              </p:txBody>
            </p:sp>
          </p:grpSp>
          <p:sp>
            <p:nvSpPr>
              <p:cNvPr id="54" name="Прямоугольник 53">
                <a:extLst>
                  <a:ext uri="{FF2B5EF4-FFF2-40B4-BE49-F238E27FC236}">
                    <a16:creationId xmlns:a16="http://schemas.microsoft.com/office/drawing/2014/main" xmlns="" id="{A636CBE0-4012-4A6B-8B7D-39EF5056E926}"/>
                  </a:ext>
                </a:extLst>
              </p:cNvPr>
              <p:cNvSpPr/>
              <p:nvPr/>
            </p:nvSpPr>
            <p:spPr>
              <a:xfrm>
                <a:off x="27409" y="897740"/>
                <a:ext cx="600978" cy="465791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0-17 лет</a:t>
                </a:r>
              </a:p>
            </p:txBody>
          </p:sp>
          <p:sp>
            <p:nvSpPr>
              <p:cNvPr id="55" name="Прямоугольник 54">
                <a:extLst>
                  <a:ext uri="{FF2B5EF4-FFF2-40B4-BE49-F238E27FC236}">
                    <a16:creationId xmlns:a16="http://schemas.microsoft.com/office/drawing/2014/main" xmlns="" id="{D582854B-835C-4DF0-A95E-B7B203D0C54D}"/>
                  </a:ext>
                </a:extLst>
              </p:cNvPr>
              <p:cNvSpPr/>
              <p:nvPr/>
            </p:nvSpPr>
            <p:spPr>
              <a:xfrm>
                <a:off x="31808" y="2893015"/>
                <a:ext cx="574192" cy="542161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60 +</a:t>
                </a:r>
              </a:p>
            </p:txBody>
          </p:sp>
          <p:sp>
            <p:nvSpPr>
              <p:cNvPr id="56" name="Прямоугольник 55">
                <a:extLst>
                  <a:ext uri="{FF2B5EF4-FFF2-40B4-BE49-F238E27FC236}">
                    <a16:creationId xmlns:a16="http://schemas.microsoft.com/office/drawing/2014/main" xmlns="" id="{7C640D7E-B727-4629-A2AC-38BBC4A5DC01}"/>
                  </a:ext>
                </a:extLst>
              </p:cNvPr>
              <p:cNvSpPr/>
              <p:nvPr/>
            </p:nvSpPr>
            <p:spPr>
              <a:xfrm>
                <a:off x="27409" y="1931358"/>
                <a:ext cx="578591" cy="44079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b="1" dirty="0">
                    <a:solidFill>
                      <a:schemeClr val="tx1"/>
                    </a:solidFill>
                    <a:latin typeface="Arial Narrow" panose="020B0606020202030204" pitchFamily="34" charset="0"/>
                  </a:rPr>
                  <a:t>18-59 лет</a:t>
                </a:r>
              </a:p>
            </p:txBody>
          </p:sp>
        </p:grpSp>
      </p:grpSp>
      <p:sp>
        <p:nvSpPr>
          <p:cNvPr id="6" name="Дата 5">
            <a:extLst>
              <a:ext uri="{FF2B5EF4-FFF2-40B4-BE49-F238E27FC236}">
                <a16:creationId xmlns:a16="http://schemas.microsoft.com/office/drawing/2014/main" xmlns="" id="{CF9C70C8-53A3-4E3F-87A1-92A129BC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/>
          <a:p>
            <a:fld id="{BC7E334B-37B5-45B4-A49F-FC5BBF66184E}" type="datetime1">
              <a:rPr lang="ru-RU" smtClean="0"/>
              <a:t>12.04.2018</a:t>
            </a:fld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81608F79-B3B3-4024-9CD9-B01F5D5D7DAF}"/>
              </a:ext>
            </a:extLst>
          </p:cNvPr>
          <p:cNvSpPr/>
          <p:nvPr/>
        </p:nvSpPr>
        <p:spPr>
          <a:xfrm>
            <a:off x="512357" y="1137430"/>
            <a:ext cx="38178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Прогнозный прирост численности населения в период с 2017 по 2025 гг. в разных половозрастных группах</a:t>
            </a:r>
          </a:p>
        </p:txBody>
      </p:sp>
    </p:spTree>
    <p:extLst>
      <p:ext uri="{BB962C8B-B14F-4D97-AF65-F5344CB8AC3E}">
        <p14:creationId xmlns:p14="http://schemas.microsoft.com/office/powerpoint/2010/main" val="262334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03" y="164485"/>
            <a:ext cx="11481131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Потребление стационарной помощи: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основной потребитель стационарной помощи – экономически неактивное население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9D1C-88BD-4366-BB4B-E06898D4069E}" type="slidenum">
              <a:rPr lang="ru-RU" smtClean="0"/>
              <a:t>4</a:t>
            </a:fld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0C7D5171-B8AF-41C5-BD49-0FB18740FAA5}"/>
              </a:ext>
            </a:extLst>
          </p:cNvPr>
          <p:cNvCxnSpPr/>
          <p:nvPr/>
        </p:nvCxnSpPr>
        <p:spPr>
          <a:xfrm>
            <a:off x="504403" y="908720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655FF98-C2E7-4B06-900D-60CEDD8C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24DB-FB9E-480D-B059-271B12807247}" type="datetime1">
              <a:rPr lang="ru-RU" smtClean="0"/>
              <a:t>12.04.2018</a:t>
            </a:fld>
            <a:endParaRPr lang="ru-RU"/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B848C90F-DC23-4F1D-9B80-ED86586898D6}"/>
              </a:ext>
            </a:extLst>
          </p:cNvPr>
          <p:cNvCxnSpPr>
            <a:cxnSpLocks/>
          </p:cNvCxnSpPr>
          <p:nvPr/>
        </p:nvCxnSpPr>
        <p:spPr>
          <a:xfrm>
            <a:off x="511475" y="1198618"/>
            <a:ext cx="397" cy="1652055"/>
          </a:xfrm>
          <a:prstGeom prst="line">
            <a:avLst/>
          </a:prstGeom>
          <a:ln w="15875">
            <a:solidFill>
              <a:srgbClr val="00267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xmlns="" id="{267DDC47-60AF-479A-BE48-1F748A807144}"/>
              </a:ext>
            </a:extLst>
          </p:cNvPr>
          <p:cNvCxnSpPr/>
          <p:nvPr/>
        </p:nvCxnSpPr>
        <p:spPr>
          <a:xfrm flipH="1">
            <a:off x="504403" y="1562918"/>
            <a:ext cx="252000" cy="0"/>
          </a:xfrm>
          <a:prstGeom prst="straightConnector1">
            <a:avLst/>
          </a:prstGeom>
          <a:ln w="12700">
            <a:solidFill>
              <a:srgbClr val="002673"/>
            </a:solidFill>
            <a:prstDash val="solid"/>
            <a:headEnd type="none" w="med" len="sm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xmlns="" id="{80F223F7-7836-4AF6-A322-7EC075E34A9B}"/>
              </a:ext>
            </a:extLst>
          </p:cNvPr>
          <p:cNvCxnSpPr/>
          <p:nvPr/>
        </p:nvCxnSpPr>
        <p:spPr>
          <a:xfrm flipH="1">
            <a:off x="511872" y="2054637"/>
            <a:ext cx="252000" cy="0"/>
          </a:xfrm>
          <a:prstGeom prst="straightConnector1">
            <a:avLst/>
          </a:prstGeom>
          <a:ln w="12700">
            <a:solidFill>
              <a:srgbClr val="002673"/>
            </a:solidFill>
            <a:prstDash val="solid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xmlns="" id="{CB5AD7CC-4050-4F9B-A8DC-1049F937C5CE}"/>
              </a:ext>
            </a:extLst>
          </p:cNvPr>
          <p:cNvCxnSpPr/>
          <p:nvPr/>
        </p:nvCxnSpPr>
        <p:spPr>
          <a:xfrm flipH="1">
            <a:off x="511872" y="2554125"/>
            <a:ext cx="252000" cy="0"/>
          </a:xfrm>
          <a:prstGeom prst="straightConnector1">
            <a:avLst/>
          </a:prstGeom>
          <a:ln w="12700">
            <a:solidFill>
              <a:srgbClr val="002673"/>
            </a:solidFill>
            <a:prstDash val="solid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19E3BE5-87E3-4C89-965E-1F18D07AA111}"/>
              </a:ext>
            </a:extLst>
          </p:cNvPr>
          <p:cNvSpPr txBox="1"/>
          <p:nvPr/>
        </p:nvSpPr>
        <p:spPr>
          <a:xfrm>
            <a:off x="806042" y="1188161"/>
            <a:ext cx="47083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Объем стационарной помощи – 2,9 млн. случаев в 2017 году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190C00BF-B438-4805-9A74-49048AB1A7DC}"/>
              </a:ext>
            </a:extLst>
          </p:cNvPr>
          <p:cNvSpPr txBox="1"/>
          <p:nvPr/>
        </p:nvSpPr>
        <p:spPr>
          <a:xfrm>
            <a:off x="796459" y="1433923"/>
            <a:ext cx="38080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68% случаев – экстренная госпитализация</a:t>
            </a:r>
            <a:r>
              <a:rPr lang="ru-RU" sz="1400" dirty="0">
                <a:latin typeface="Arial Narrow" panose="020B0606020202030204" pitchFamily="34" charset="0"/>
              </a:rPr>
              <a:t>. </a:t>
            </a:r>
          </a:p>
          <a:p>
            <a:r>
              <a:rPr lang="en-US" sz="1400" dirty="0">
                <a:latin typeface="Arial Narrow" panose="020B0606020202030204" pitchFamily="34" charset="0"/>
              </a:rPr>
              <a:t>TOP</a:t>
            </a:r>
            <a:r>
              <a:rPr lang="ru-RU" sz="1400" dirty="0">
                <a:latin typeface="Arial Narrow" panose="020B0606020202030204" pitchFamily="34" charset="0"/>
              </a:rPr>
              <a:t> причины: беременность и роды, ХНИЗ, травмы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32% случаев – плановая госпитализация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ТОР причины: ХНИЗ, беременность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A358EBF5-907A-48F7-80DD-B392B3D97313}"/>
              </a:ext>
            </a:extLst>
          </p:cNvPr>
          <p:cNvSpPr txBox="1"/>
          <p:nvPr/>
        </p:nvSpPr>
        <p:spPr>
          <a:xfrm>
            <a:off x="803928" y="2327726"/>
            <a:ext cx="52004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Из 100% пролеченных: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46% пациентов – льготные группы населения </a:t>
            </a:r>
            <a:r>
              <a:rPr lang="ru-RU" sz="1400" dirty="0">
                <a:latin typeface="Arial Narrow" panose="020B0606020202030204" pitchFamily="34" charset="0"/>
              </a:rPr>
              <a:t>на которых 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приходится 47% бюджета стационарной помощи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17% случаев </a:t>
            </a:r>
            <a:r>
              <a:rPr lang="ru-RU" sz="1400" dirty="0">
                <a:latin typeface="Arial Narrow" panose="020B0606020202030204" pitchFamily="34" charset="0"/>
              </a:rPr>
              <a:t>– могут получить лечение в условиях дневного стационара</a:t>
            </a: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xmlns="" id="{121C06A7-8B3D-4D66-8230-535AF8088F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459082"/>
              </p:ext>
            </p:extLst>
          </p:nvPr>
        </p:nvGraphicFramePr>
        <p:xfrm>
          <a:off x="4010828" y="3456909"/>
          <a:ext cx="7134225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Worksheet" r:id="rId3" imgW="7134211" imgH="3095550" progId="Excel.Sheet.12">
                  <p:embed/>
                </p:oleObj>
              </mc:Choice>
              <mc:Fallback>
                <p:oleObj name="Worksheet" r:id="rId3" imgW="7134211" imgH="3095550" progId="Excel.Sheet.12">
                  <p:embed/>
                  <p:pic>
                    <p:nvPicPr>
                      <p:cNvPr id="104" name="Объект 103">
                        <a:extLst>
                          <a:ext uri="{FF2B5EF4-FFF2-40B4-BE49-F238E27FC236}">
                            <a16:creationId xmlns:a16="http://schemas.microsoft.com/office/drawing/2014/main" xmlns="" id="{642797D6-AAF9-4993-9C90-9416CCB9C5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10828" y="3456909"/>
                        <a:ext cx="7134225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0FE85F3-2C69-4F63-BC70-D40F2F58D31F}"/>
              </a:ext>
            </a:extLst>
          </p:cNvPr>
          <p:cNvSpPr/>
          <p:nvPr/>
        </p:nvSpPr>
        <p:spPr>
          <a:xfrm>
            <a:off x="2749701" y="4066274"/>
            <a:ext cx="8819836" cy="1594974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0DEC0D8-A0A9-42F0-A6AA-77124FB35E93}"/>
              </a:ext>
            </a:extLst>
          </p:cNvPr>
          <p:cNvSpPr txBox="1"/>
          <p:nvPr/>
        </p:nvSpPr>
        <p:spPr>
          <a:xfrm>
            <a:off x="3072000" y="4713782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46%</a:t>
            </a:r>
          </a:p>
        </p:txBody>
      </p:sp>
    </p:spTree>
    <p:extLst>
      <p:ext uri="{BB962C8B-B14F-4D97-AF65-F5344CB8AC3E}">
        <p14:creationId xmlns:p14="http://schemas.microsoft.com/office/powerpoint/2010/main" val="353819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D8BDDAE6-4250-405A-907D-4FA7272E9C0B}"/>
              </a:ext>
            </a:extLst>
          </p:cNvPr>
          <p:cNvCxnSpPr/>
          <p:nvPr/>
        </p:nvCxnSpPr>
        <p:spPr>
          <a:xfrm>
            <a:off x="590149" y="947415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CA5238D-E664-4809-BB7B-C2E3598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47" y="116633"/>
            <a:ext cx="11178632" cy="736606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Расходы на здравоохранение: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население несет значительную финансовую нагрузку, приводящую к бедности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xmlns="" id="{CF9C70C8-53A3-4E3F-87A1-92A129BC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334B-37B5-45B4-A49F-FC5BBF66184E}" type="datetime1">
              <a:rPr lang="ru-RU" smtClean="0"/>
              <a:t>12.04.2018</a:t>
            </a:fld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5</a:t>
            </a:fld>
            <a:endParaRPr lang="ru-RU" dirty="0"/>
          </a:p>
        </p:txBody>
      </p:sp>
      <p:grpSp>
        <p:nvGrpSpPr>
          <p:cNvPr id="53" name="Группа 52">
            <a:extLst>
              <a:ext uri="{FF2B5EF4-FFF2-40B4-BE49-F238E27FC236}">
                <a16:creationId xmlns:a16="http://schemas.microsoft.com/office/drawing/2014/main" xmlns="" id="{250F9408-A27B-4586-BD08-D559FB0DBC26}"/>
              </a:ext>
            </a:extLst>
          </p:cNvPr>
          <p:cNvGrpSpPr/>
          <p:nvPr/>
        </p:nvGrpSpPr>
        <p:grpSpPr>
          <a:xfrm>
            <a:off x="569563" y="1709633"/>
            <a:ext cx="4608512" cy="3954949"/>
            <a:chOff x="695400" y="1844824"/>
            <a:chExt cx="4608512" cy="3954949"/>
          </a:xfrm>
        </p:grpSpPr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xmlns="" id="{5B34AC54-B671-4CB3-B19F-64E43354919D}"/>
                </a:ext>
              </a:extLst>
            </p:cNvPr>
            <p:cNvSpPr/>
            <p:nvPr/>
          </p:nvSpPr>
          <p:spPr>
            <a:xfrm>
              <a:off x="695400" y="1844824"/>
              <a:ext cx="4608512" cy="395494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РЕКОМЕНДУЕМЫЕ РАСХОДЫ (6% к ВВП)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3,1 </a:t>
              </a:r>
              <a:r>
                <a:rPr lang="ru-RU" sz="16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трлн.тг</a:t>
              </a:r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.</a:t>
              </a:r>
            </a:p>
          </p:txBody>
        </p:sp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xmlns="" id="{9D366D8E-44D8-4950-8127-80BCF5615486}"/>
                </a:ext>
              </a:extLst>
            </p:cNvPr>
            <p:cNvSpPr/>
            <p:nvPr/>
          </p:nvSpPr>
          <p:spPr>
            <a:xfrm>
              <a:off x="2495600" y="3495517"/>
              <a:ext cx="1296144" cy="230425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ЧАСТНЫЕ РАСХОДЫ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645,6</a:t>
              </a:r>
            </a:p>
            <a:p>
              <a:pPr algn="ctr"/>
              <a:r>
                <a:rPr lang="ru-RU" sz="16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млрд.тг</a:t>
              </a:r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.</a:t>
              </a:r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xmlns="" id="{0E247AAC-90B9-4C3F-8459-1F15E5A2AE5F}"/>
                </a:ext>
              </a:extLst>
            </p:cNvPr>
            <p:cNvSpPr/>
            <p:nvPr/>
          </p:nvSpPr>
          <p:spPr>
            <a:xfrm>
              <a:off x="695400" y="3495517"/>
              <a:ext cx="1800200" cy="230425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ГОБМП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917,4 </a:t>
              </a:r>
            </a:p>
            <a:p>
              <a:pPr algn="ctr"/>
              <a:r>
                <a:rPr lang="ru-RU" sz="16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млрд.тг</a:t>
              </a:r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.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1205053B-91BB-45EE-9C9B-35E8576F3F50}"/>
              </a:ext>
            </a:extLst>
          </p:cNvPr>
          <p:cNvSpPr txBox="1"/>
          <p:nvPr/>
        </p:nvSpPr>
        <p:spPr>
          <a:xfrm>
            <a:off x="5519936" y="1121659"/>
            <a:ext cx="59766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Уровень общих расходов на здравоохранение в Казахстане (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3,7% к ВВП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)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значительно ниже, 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чем в странах с аналогичным уровнем развития (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6% к ВВП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Доля частных расходов на здравоохранение по итогам 2017 года составила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41%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, что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вдвое выше предельного уровня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, рекомендуемого Всемирной организацией здравоохранения (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20%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Более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30%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частных расходов направляется на приобретение платных медицинских услуг,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декларированных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в рамках ГОБМП</a:t>
            </a:r>
          </a:p>
        </p:txBody>
      </p:sp>
      <p:graphicFrame>
        <p:nvGraphicFramePr>
          <p:cNvPr id="61" name="Таблица 60">
            <a:extLst>
              <a:ext uri="{FF2B5EF4-FFF2-40B4-BE49-F238E27FC236}">
                <a16:creationId xmlns:a16="http://schemas.microsoft.com/office/drawing/2014/main" xmlns="" id="{292161A8-6E07-4BA7-989A-7EB1D50D9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752215"/>
              </p:ext>
            </p:extLst>
          </p:nvPr>
        </p:nvGraphicFramePr>
        <p:xfrm>
          <a:off x="5643355" y="3277939"/>
          <a:ext cx="5091913" cy="3278134"/>
        </p:xfrm>
        <a:graphic>
          <a:graphicData uri="http://schemas.openxmlformats.org/drawingml/2006/table">
            <a:tbl>
              <a:tblPr/>
              <a:tblGrid>
                <a:gridCol w="537114">
                  <a:extLst>
                    <a:ext uri="{9D8B030D-6E8A-4147-A177-3AD203B41FA5}">
                      <a16:colId xmlns:a16="http://schemas.microsoft.com/office/drawing/2014/main" xmlns="" val="1057821902"/>
                    </a:ext>
                  </a:extLst>
                </a:gridCol>
                <a:gridCol w="2815215">
                  <a:extLst>
                    <a:ext uri="{9D8B030D-6E8A-4147-A177-3AD203B41FA5}">
                      <a16:colId xmlns:a16="http://schemas.microsoft.com/office/drawing/2014/main" xmlns="" val="1407049365"/>
                    </a:ext>
                  </a:extLst>
                </a:gridCol>
                <a:gridCol w="990194">
                  <a:extLst>
                    <a:ext uri="{9D8B030D-6E8A-4147-A177-3AD203B41FA5}">
                      <a16:colId xmlns:a16="http://schemas.microsoft.com/office/drawing/2014/main" xmlns="" val="1828379302"/>
                    </a:ext>
                  </a:extLst>
                </a:gridCol>
                <a:gridCol w="749390">
                  <a:extLst>
                    <a:ext uri="{9D8B030D-6E8A-4147-A177-3AD203B41FA5}">
                      <a16:colId xmlns:a16="http://schemas.microsoft.com/office/drawing/2014/main" xmlns="" val="598131355"/>
                    </a:ext>
                  </a:extLst>
                </a:gridCol>
              </a:tblGrid>
              <a:tr h="313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Медицинские услуги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236,4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млрд.тенге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37%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0897917"/>
                  </a:ext>
                </a:extLst>
              </a:tr>
              <a:tr h="3416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Стационарная медицинская помощь</a:t>
                      </a:r>
                    </a:p>
                  </a:txBody>
                  <a:tcPr marL="4572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58,4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10473091"/>
                  </a:ext>
                </a:extLst>
              </a:tr>
              <a:tr h="367616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Амбулаторно-поликлиническая помощь </a:t>
                      </a:r>
                    </a:p>
                  </a:txBody>
                  <a:tcPr marL="4572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146,7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6474950"/>
                  </a:ext>
                </a:extLst>
              </a:tr>
              <a:tr h="357198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Реабилитационные услуги </a:t>
                      </a:r>
                    </a:p>
                  </a:txBody>
                  <a:tcPr marL="4572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11,3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1651">
                <a:tc>
                  <a:txBody>
                    <a:bodyPr/>
                    <a:lstStyle/>
                    <a:p>
                      <a:pPr algn="l" rtl="0" fontAlgn="ctr"/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Стоматологическая помощь</a:t>
                      </a:r>
                    </a:p>
                  </a:txBody>
                  <a:tcPr marL="9144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19,6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8229979"/>
                  </a:ext>
                </a:extLst>
              </a:tr>
              <a:tr h="476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Лекарственные средства и изделия медицинского назначения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404,3 </a:t>
                      </a:r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млрд.тенге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62%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9191397"/>
                  </a:ext>
                </a:extLst>
              </a:tr>
              <a:tr h="357198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Лекарственные средства </a:t>
                      </a:r>
                    </a:p>
                  </a:txBody>
                  <a:tcPr marL="4572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299,2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34%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9828097"/>
                  </a:ext>
                </a:extLst>
              </a:tr>
              <a:tr h="357198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Изделия медицинского назначения </a:t>
                      </a:r>
                    </a:p>
                  </a:txBody>
                  <a:tcPr marL="45720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105,1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5760581"/>
                  </a:ext>
                </a:extLst>
              </a:tr>
              <a:tr h="31359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ВСЕГО, </a:t>
                      </a:r>
                      <a:r>
                        <a:rPr lang="ru-RU" sz="12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млрд.тг</a:t>
                      </a:r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645,6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7218114"/>
                  </a:ext>
                </a:extLst>
              </a:tr>
            </a:tbl>
          </a:graphicData>
        </a:graphic>
      </p:graphicFrame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BE663BF0-1E9B-4C63-A987-1A1425DC4499}"/>
              </a:ext>
            </a:extLst>
          </p:cNvPr>
          <p:cNvSpPr txBox="1"/>
          <p:nvPr/>
        </p:nvSpPr>
        <p:spPr>
          <a:xfrm>
            <a:off x="10619903" y="3883601"/>
            <a:ext cx="1348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Декларировано в ГОБМП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xmlns="" id="{0CDE7348-8726-48D3-BFAE-78007FCB4F33}"/>
              </a:ext>
            </a:extLst>
          </p:cNvPr>
          <p:cNvSpPr/>
          <p:nvPr/>
        </p:nvSpPr>
        <p:spPr>
          <a:xfrm>
            <a:off x="6528048" y="3637286"/>
            <a:ext cx="5435460" cy="1015850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90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03" y="188640"/>
            <a:ext cx="11481131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Предлагаемые подходы в формировании пакетов ГОБМП и ОСМС: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сбалансированное</a:t>
            </a: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распределение рисков 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9D1C-88BD-4366-BB4B-E06898D4069E}" type="slidenum">
              <a:rPr lang="ru-RU" smtClean="0"/>
              <a:t>6</a:t>
            </a:fld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0C7D5171-B8AF-41C5-BD49-0FB18740FAA5}"/>
              </a:ext>
            </a:extLst>
          </p:cNvPr>
          <p:cNvCxnSpPr/>
          <p:nvPr/>
        </p:nvCxnSpPr>
        <p:spPr>
          <a:xfrm>
            <a:off x="504403" y="908720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655FF98-C2E7-4B06-900D-60CEDD8C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24DB-FB9E-480D-B059-271B12807247}" type="datetime1">
              <a:rPr lang="ru-RU" smtClean="0"/>
              <a:t>12.04.2018</a:t>
            </a:fld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C121E53-016E-4370-A686-3FB856D38488}"/>
              </a:ext>
            </a:extLst>
          </p:cNvPr>
          <p:cNvSpPr txBox="1"/>
          <p:nvPr/>
        </p:nvSpPr>
        <p:spPr>
          <a:xfrm>
            <a:off x="4871864" y="1243053"/>
            <a:ext cx="638368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ГОСУДАРСТВО гарантирует минимальный объем медицинской помощи: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экономически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неактивному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населению (дети, инвалиды, пенсионеры и т.д.)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экстренных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ситуациях, требующих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безотлагательного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медицинского вмешательства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при диагностике и лечении основных хронических неинфекционных заболеваний, приводящих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необратимой инвалидизации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и наносящих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демографический урон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при социально-значимых заболеваниях, связанных с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социальной стигматизацией и бедностью 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(туберкулез, ВИЧ-инфекция, психические и наркологические расстройства, онкологические заболевания)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при диагностике и лечении острых инфекционных заболеваниях,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опасных для окружающих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равный доступ всех категорий граждан к ПМСП 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– уровню системы здравоохранения, способному наиболее эффективно управлять хроническими неинфекционными и социально-значимыми заболеваниями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Система ОСМС гарантирует дополнительный объем медицинской помощи: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дорогостоящие лабораторные 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диагностические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услуги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амбулаторное лекарственное обеспечение при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наследственных и редких заболеваниях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широкий доступ к </a:t>
            </a:r>
            <a:r>
              <a:rPr lang="ru-RU" sz="1400" dirty="0" err="1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стационарозамещающей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медицинской помощи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в случаях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плановой стационарной 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помощи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при необходимости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восстановительного лечения и медицинской реабилитации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FACD337B-398E-452A-93A7-8D5B89D40968}"/>
              </a:ext>
            </a:extLst>
          </p:cNvPr>
          <p:cNvGrpSpPr/>
          <p:nvPr/>
        </p:nvGrpSpPr>
        <p:grpSpPr>
          <a:xfrm>
            <a:off x="609600" y="1591411"/>
            <a:ext cx="4248473" cy="4608511"/>
            <a:chOff x="1489501" y="1200255"/>
            <a:chExt cx="6149174" cy="5159733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85768A6C-F7FE-4CEC-966A-F2767F3FBAE0}"/>
                </a:ext>
              </a:extLst>
            </p:cNvPr>
            <p:cNvGrpSpPr/>
            <p:nvPr/>
          </p:nvGrpSpPr>
          <p:grpSpPr>
            <a:xfrm>
              <a:off x="1489501" y="1200255"/>
              <a:ext cx="6149174" cy="5159733"/>
              <a:chOff x="2599441" y="1145726"/>
              <a:chExt cx="6250363" cy="5159733"/>
            </a:xfrm>
          </p:grpSpPr>
          <p:sp>
            <p:nvSpPr>
              <p:cNvPr id="13" name="Блок-схема: ручной ввод 19">
                <a:extLst>
                  <a:ext uri="{FF2B5EF4-FFF2-40B4-BE49-F238E27FC236}">
                    <a16:creationId xmlns:a16="http://schemas.microsoft.com/office/drawing/2014/main" xmlns="" id="{7FF23598-4284-4734-990B-5FA3ED46A0E1}"/>
                  </a:ext>
                </a:extLst>
              </p:cNvPr>
              <p:cNvSpPr/>
              <p:nvPr/>
            </p:nvSpPr>
            <p:spPr>
              <a:xfrm rot="5400000" flipH="1">
                <a:off x="6308852" y="3764508"/>
                <a:ext cx="1949903" cy="3132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rgbClr val="00A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4" name="Блок-схема: решение 13">
                <a:extLst>
                  <a:ext uri="{FF2B5EF4-FFF2-40B4-BE49-F238E27FC236}">
                    <a16:creationId xmlns:a16="http://schemas.microsoft.com/office/drawing/2014/main" xmlns="" id="{76AA861C-2C2A-4A31-999D-8B828146167D}"/>
                  </a:ext>
                </a:extLst>
              </p:cNvPr>
              <p:cNvSpPr/>
              <p:nvPr/>
            </p:nvSpPr>
            <p:spPr>
              <a:xfrm>
                <a:off x="4439816" y="2610336"/>
                <a:ext cx="2592288" cy="736347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5" name="Блок-схема: решение 14">
                <a:extLst>
                  <a:ext uri="{FF2B5EF4-FFF2-40B4-BE49-F238E27FC236}">
                    <a16:creationId xmlns:a16="http://schemas.microsoft.com/office/drawing/2014/main" xmlns="" id="{D0F29B62-3BE3-4F2B-8B8B-BA9FB8D17F8E}"/>
                  </a:ext>
                </a:extLst>
              </p:cNvPr>
              <p:cNvSpPr/>
              <p:nvPr/>
            </p:nvSpPr>
            <p:spPr>
              <a:xfrm>
                <a:off x="3386201" y="3799666"/>
                <a:ext cx="4726023" cy="1130875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7" name="Блок-схема: ручной ввод 19">
                <a:extLst>
                  <a:ext uri="{FF2B5EF4-FFF2-40B4-BE49-F238E27FC236}">
                    <a16:creationId xmlns:a16="http://schemas.microsoft.com/office/drawing/2014/main" xmlns="" id="{0B54AD03-906E-4586-BC74-893CBAAB41B5}"/>
                  </a:ext>
                </a:extLst>
              </p:cNvPr>
              <p:cNvSpPr/>
              <p:nvPr/>
            </p:nvSpPr>
            <p:spPr>
              <a:xfrm rot="5400000" flipH="1" flipV="1">
                <a:off x="3199376" y="3755623"/>
                <a:ext cx="1949901" cy="3149772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rgbClr val="0088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8" name="Блок-схема: ручной ввод 19">
                <a:extLst>
                  <a:ext uri="{FF2B5EF4-FFF2-40B4-BE49-F238E27FC236}">
                    <a16:creationId xmlns:a16="http://schemas.microsoft.com/office/drawing/2014/main" xmlns="" id="{6A179ECD-3B80-4C5E-BEA0-D0FD5DC84FEE}"/>
                  </a:ext>
                </a:extLst>
              </p:cNvPr>
              <p:cNvSpPr/>
              <p:nvPr/>
            </p:nvSpPr>
            <p:spPr>
              <a:xfrm rot="5400000" flipH="1">
                <a:off x="5960784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rgbClr val="00A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9" name="Блок-схема: ручной ввод 19">
                <a:extLst>
                  <a:ext uri="{FF2B5EF4-FFF2-40B4-BE49-F238E27FC236}">
                    <a16:creationId xmlns:a16="http://schemas.microsoft.com/office/drawing/2014/main" xmlns="" id="{80A00BA5-5509-4947-AD9B-27D70009A13C}"/>
                  </a:ext>
                </a:extLst>
              </p:cNvPr>
              <p:cNvSpPr/>
              <p:nvPr/>
            </p:nvSpPr>
            <p:spPr>
              <a:xfrm rot="5400000" flipH="1" flipV="1">
                <a:off x="3859212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rgbClr val="0088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20" name="Прямоугольный треугольник 18">
                <a:extLst>
                  <a:ext uri="{FF2B5EF4-FFF2-40B4-BE49-F238E27FC236}">
                    <a16:creationId xmlns:a16="http://schemas.microsoft.com/office/drawing/2014/main" xmlns="" id="{61FDD0F3-BD55-4739-916F-F4CA70261867}"/>
                  </a:ext>
                </a:extLst>
              </p:cNvPr>
              <p:cNvSpPr/>
              <p:nvPr/>
            </p:nvSpPr>
            <p:spPr>
              <a:xfrm flipH="1">
                <a:off x="4647359" y="1145726"/>
                <a:ext cx="1080000" cy="1802673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rgbClr val="0088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21" name="Прямоугольный треугольник 18">
                <a:extLst>
                  <a:ext uri="{FF2B5EF4-FFF2-40B4-BE49-F238E27FC236}">
                    <a16:creationId xmlns:a16="http://schemas.microsoft.com/office/drawing/2014/main" xmlns="" id="{F8C7876E-E0D0-4087-B28E-B381106EB085}"/>
                  </a:ext>
                </a:extLst>
              </p:cNvPr>
              <p:cNvSpPr/>
              <p:nvPr/>
            </p:nvSpPr>
            <p:spPr>
              <a:xfrm>
                <a:off x="5727361" y="1148399"/>
                <a:ext cx="1080000" cy="1800000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rgbClr val="00A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5246ED7F-181B-437B-9875-6B46829EBE95}"/>
                </a:ext>
              </a:extLst>
            </p:cNvPr>
            <p:cNvSpPr txBox="1"/>
            <p:nvPr/>
          </p:nvSpPr>
          <p:spPr>
            <a:xfrm>
              <a:off x="2283345" y="1648514"/>
              <a:ext cx="4804501" cy="8906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lvl="0" algn="ctr"/>
              <a:r>
                <a:rPr lang="kk-KZ" sz="1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Дополнительный объем </a:t>
              </a:r>
            </a:p>
            <a:p>
              <a:pPr lvl="0" algn="ctr"/>
              <a:r>
                <a:rPr lang="kk-KZ" sz="1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(другие источники </a:t>
              </a:r>
            </a:p>
            <a:p>
              <a:pPr lvl="0" algn="ctr"/>
              <a:r>
                <a:rPr lang="kk-KZ" sz="1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финансирования)</a:t>
              </a:r>
              <a:endParaRPr lang="ru-RU" sz="12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FBA8718D-45B4-44DE-AE10-DE25D1F66D63}"/>
                </a:ext>
              </a:extLst>
            </p:cNvPr>
            <p:cNvSpPr txBox="1"/>
            <p:nvPr/>
          </p:nvSpPr>
          <p:spPr>
            <a:xfrm>
              <a:off x="3126784" y="3421785"/>
              <a:ext cx="2854636" cy="8906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lvl="0" algn="ctr"/>
              <a:r>
                <a:rPr lang="kk-KZ" sz="1200" b="1" dirty="0">
                  <a:solidFill>
                    <a:schemeClr val="tx1"/>
                  </a:solidFill>
                </a:rPr>
                <a:t>ОСМС </a:t>
              </a:r>
            </a:p>
            <a:p>
              <a:pPr lvl="0" algn="ctr"/>
              <a:r>
                <a:rPr lang="kk-KZ" sz="1200" b="1" dirty="0">
                  <a:solidFill>
                    <a:schemeClr val="tx1"/>
                  </a:solidFill>
                </a:rPr>
                <a:t>для застрахованных граждан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BCB68F96-9FA4-46C0-842E-85E3B6EAF9FA}"/>
                </a:ext>
              </a:extLst>
            </p:cNvPr>
            <p:cNvSpPr txBox="1"/>
            <p:nvPr/>
          </p:nvSpPr>
          <p:spPr>
            <a:xfrm>
              <a:off x="3262748" y="5145180"/>
              <a:ext cx="2630431" cy="8906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lvl="0" algn="ctr"/>
              <a:r>
                <a:rPr lang="ru-RU" sz="1200" b="1" dirty="0">
                  <a:solidFill>
                    <a:schemeClr val="tx1"/>
                  </a:solidFill>
                </a:rPr>
                <a:t>Минимальный </a:t>
              </a:r>
            </a:p>
            <a:p>
              <a:pPr lvl="0" algn="ctr"/>
              <a:r>
                <a:rPr lang="ru-RU" sz="1200" b="1" dirty="0">
                  <a:solidFill>
                    <a:schemeClr val="tx1"/>
                  </a:solidFill>
                </a:rPr>
                <a:t>социальный </a:t>
              </a:r>
            </a:p>
            <a:p>
              <a:pPr lvl="0" algn="ctr"/>
              <a:r>
                <a:rPr lang="ru-RU" sz="1200" b="1" dirty="0">
                  <a:solidFill>
                    <a:schemeClr val="tx1"/>
                  </a:solidFill>
                </a:rPr>
                <a:t>стандарт: ГОБМП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176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t>7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1487488" y="87392"/>
            <a:ext cx="7605629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Первичная медико-санитарная помощь </a:t>
            </a: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в ГОБМП и ОСМС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01270B35-1FBC-4FB6-A329-0E63D377E81A}"/>
              </a:ext>
            </a:extLst>
          </p:cNvPr>
          <p:cNvCxnSpPr/>
          <p:nvPr/>
        </p:nvCxnSpPr>
        <p:spPr>
          <a:xfrm>
            <a:off x="602400" y="702825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CCFB8EF8-7F89-4A4E-8E04-1AC2E8D486F7}"/>
              </a:ext>
            </a:extLst>
          </p:cNvPr>
          <p:cNvSpPr/>
          <p:nvPr/>
        </p:nvSpPr>
        <p:spPr>
          <a:xfrm>
            <a:off x="623392" y="908720"/>
            <a:ext cx="5256584" cy="6768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ГОБМП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6D15640-46B6-40F7-9F06-73BE270572D3}"/>
              </a:ext>
            </a:extLst>
          </p:cNvPr>
          <p:cNvSpPr/>
          <p:nvPr/>
        </p:nvSpPr>
        <p:spPr>
          <a:xfrm>
            <a:off x="623392" y="1700808"/>
            <a:ext cx="5256584" cy="48245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профилактические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прививки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против инфекционных и паразитарных заболеваний;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профилактические медицинские осмотры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скрининги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) целевых групп населения;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патронаж детей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до 1 года;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наблюдение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беременности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динамическое наблюдение больных с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хроническими заболеваниями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(25 заболеваний)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, социально-значимыми заболеваниями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(5 заболеваний);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неотложная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медицинская помощь;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прием специалиста первичной медико-санитарной помощи при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острых или обострении хронических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заболеваний;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консультации врачей - специалистов, необходимых для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постановки диагноза хронического заболевания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, подлежащего динамическому наблюдению,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социально-значимого заболевания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лабораторная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диагностика (общеклинические, биохимические, серологические, исследования свертываемости крови – 200 услуг);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инструментальная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диагностика (рентгенологическая, ультразвуковая, эндоскопическая электрокардиографическая диагностика – 80 услуг);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консультирование пациентов по вопросам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здорового образа жизни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19D2591F-E271-444A-957A-DEB10B1FA3CD}"/>
              </a:ext>
            </a:extLst>
          </p:cNvPr>
          <p:cNvSpPr/>
          <p:nvPr/>
        </p:nvSpPr>
        <p:spPr>
          <a:xfrm>
            <a:off x="479376" y="3140968"/>
            <a:ext cx="7200800" cy="720080"/>
          </a:xfrm>
          <a:prstGeom prst="round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- ≈ 230 заболеваний </a:t>
            </a:r>
          </a:p>
        </p:txBody>
      </p:sp>
      <p:sp>
        <p:nvSpPr>
          <p:cNvPr id="49" name="Прямоугольник: скругленные углы 48">
            <a:extLst>
              <a:ext uri="{FF2B5EF4-FFF2-40B4-BE49-F238E27FC236}">
                <a16:creationId xmlns:a16="http://schemas.microsoft.com/office/drawing/2014/main" xmlns="" id="{EFDAF0E3-D195-4410-A0E0-9ABB55847DC8}"/>
              </a:ext>
            </a:extLst>
          </p:cNvPr>
          <p:cNvSpPr/>
          <p:nvPr/>
        </p:nvSpPr>
        <p:spPr>
          <a:xfrm>
            <a:off x="479376" y="5085184"/>
            <a:ext cx="7200801" cy="432048"/>
          </a:xfrm>
          <a:prstGeom prst="round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-767 услуг</a:t>
            </a: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99DB799A-79AE-406F-A4D8-A81E3D7BD88D}"/>
              </a:ext>
            </a:extLst>
          </p:cNvPr>
          <p:cNvSpPr/>
          <p:nvPr/>
        </p:nvSpPr>
        <p:spPr>
          <a:xfrm>
            <a:off x="7968208" y="4077072"/>
            <a:ext cx="3802159" cy="22923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производительности труда медицинских работников и снижение неадекватной нагрузки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Оптимизирован перечень диспансерных заболеваний, сформированный в 1986 году (в РФ аналогичная оптимизация проведена в 2012 году)</a:t>
            </a:r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xmlns="" id="{EC587C05-1405-4C41-B5F5-5FC5D8C529EB}"/>
              </a:ext>
            </a:extLst>
          </p:cNvPr>
          <p:cNvSpPr/>
          <p:nvPr/>
        </p:nvSpPr>
        <p:spPr>
          <a:xfrm>
            <a:off x="479376" y="2327265"/>
            <a:ext cx="7200800" cy="403270"/>
          </a:xfrm>
          <a:prstGeom prst="round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-3 скрининга </a:t>
            </a:r>
          </a:p>
        </p:txBody>
      </p:sp>
      <p:pic>
        <p:nvPicPr>
          <p:cNvPr id="57" name="Picture 38" descr="consultation, doctor, doctor consultation, healthcare, patient, visit icon">
            <a:extLst>
              <a:ext uri="{FF2B5EF4-FFF2-40B4-BE49-F238E27FC236}">
                <a16:creationId xmlns:a16="http://schemas.microsoft.com/office/drawing/2014/main" xmlns="" id="{54072FC0-CD9B-4B00-BB01-BF3C9A60D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00" y="47031"/>
            <a:ext cx="741072" cy="74107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49941946-E850-40F7-8983-7230D1EF351B}"/>
              </a:ext>
            </a:extLst>
          </p:cNvPr>
          <p:cNvSpPr/>
          <p:nvPr/>
        </p:nvSpPr>
        <p:spPr>
          <a:xfrm>
            <a:off x="7968208" y="2340731"/>
            <a:ext cx="3802159" cy="16368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Доступ к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минимальным, базовым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медицинским услугам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для всего населения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страны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Помощь при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острых и обострении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хронических заболеваний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Динамическое наблюдение при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основных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хронических неинфекционных заболеваниях</a:t>
            </a:r>
          </a:p>
        </p:txBody>
      </p:sp>
    </p:spTree>
    <p:extLst>
      <p:ext uri="{BB962C8B-B14F-4D97-AF65-F5344CB8AC3E}">
        <p14:creationId xmlns:p14="http://schemas.microsoft.com/office/powerpoint/2010/main" val="4230856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t>8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1540543" y="202630"/>
            <a:ext cx="7776865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Консультативно-диагностическая помощь в ГОБМП и ОСМС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01270B35-1FBC-4FB6-A329-0E63D377E81A}"/>
              </a:ext>
            </a:extLst>
          </p:cNvPr>
          <p:cNvCxnSpPr/>
          <p:nvPr/>
        </p:nvCxnSpPr>
        <p:spPr>
          <a:xfrm>
            <a:off x="602400" y="764704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A7038CEF-E2B3-4FA7-A176-AA1B13A0A770}"/>
              </a:ext>
            </a:extLst>
          </p:cNvPr>
          <p:cNvSpPr/>
          <p:nvPr/>
        </p:nvSpPr>
        <p:spPr>
          <a:xfrm>
            <a:off x="6456039" y="932106"/>
            <a:ext cx="4392489" cy="721772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CCFB8EF8-7F89-4A4E-8E04-1AC2E8D486F7}"/>
              </a:ext>
            </a:extLst>
          </p:cNvPr>
          <p:cNvSpPr/>
          <p:nvPr/>
        </p:nvSpPr>
        <p:spPr>
          <a:xfrm>
            <a:off x="623391" y="932106"/>
            <a:ext cx="4392490" cy="6768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ГОБМП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E399ED3-178C-4530-8C1A-16A6C0FC1FFA}"/>
              </a:ext>
            </a:extLst>
          </p:cNvPr>
          <p:cNvSpPr/>
          <p:nvPr/>
        </p:nvSpPr>
        <p:spPr>
          <a:xfrm>
            <a:off x="623391" y="1772815"/>
            <a:ext cx="4392489" cy="35283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342900" indent="-342900">
              <a:buFont typeface="+mj-lt"/>
              <a:buAutoNum type="arabicPeriod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Динамическое наблюдении больных с хроническими заболеваниями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 направлению специалиста первичной медико-санитарной помощи </a:t>
            </a:r>
          </a:p>
          <a:p>
            <a:pPr marL="355600" lvl="1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25 заболеваний; 2,4 </a:t>
            </a:r>
            <a:r>
              <a:rPr lang="ru-RU" sz="1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млн.чел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):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Консультации врачей – специалистов (12 профилей)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Лабораторная диагностика (биохимические исследования,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онкомаркеры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– 72 услуги)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Инструментальные исследования (50 услуг)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Функциональная диагностика (2 услуги)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Диагностика и лечение социально-значимых заболеваний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92C319F7-92C1-4680-BE27-C70B1B7979CA}"/>
              </a:ext>
            </a:extLst>
          </p:cNvPr>
          <p:cNvSpPr/>
          <p:nvPr/>
        </p:nvSpPr>
        <p:spPr>
          <a:xfrm>
            <a:off x="6456039" y="1786842"/>
            <a:ext cx="4392489" cy="352417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Профилактический осмотр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здоровых взрослых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– 1 раз в год</a:t>
            </a: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Профилактические медицинские (скрининговые) осмотры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детей в возрасте до 18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лет – 1 раз в год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Лабораторная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диагностика (750 услуг):</a:t>
            </a:r>
          </a:p>
          <a:p>
            <a:pPr marL="74295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биохимические исследования микроэлементов, ферментов, некоторых лекарственных веществ;</a:t>
            </a:r>
          </a:p>
          <a:p>
            <a:pPr marL="74295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гормоны, витамины, </a:t>
            </a:r>
            <a:r>
              <a:rPr lang="ru-RU" sz="1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онкомаркеры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(ИФА, ИХЛ);</a:t>
            </a:r>
          </a:p>
          <a:p>
            <a:pPr marL="74295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аутоиммунные маркеры (ИФА, ИХЛ);</a:t>
            </a:r>
          </a:p>
          <a:p>
            <a:pPr marL="74295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аллергены, маркеры вирусных гепатитов (ИФА, ИХЛ)</a:t>
            </a:r>
          </a:p>
          <a:p>
            <a:pPr marL="742950" lvl="1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ПЦР диагностика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Инструментальные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исследования и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функциональная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диагностика (228 услуг)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Консультации врачей –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специалистов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(35 профилей)</a:t>
            </a:r>
          </a:p>
        </p:txBody>
      </p:sp>
      <p:sp>
        <p:nvSpPr>
          <p:cNvPr id="73" name="Прямоугольник: скругленные углы 72">
            <a:extLst>
              <a:ext uri="{FF2B5EF4-FFF2-40B4-BE49-F238E27FC236}">
                <a16:creationId xmlns:a16="http://schemas.microsoft.com/office/drawing/2014/main" xmlns="" id="{479D7E64-CF5B-4A8C-8BC7-F68BD4FFF271}"/>
              </a:ext>
            </a:extLst>
          </p:cNvPr>
          <p:cNvSpPr/>
          <p:nvPr/>
        </p:nvSpPr>
        <p:spPr>
          <a:xfrm>
            <a:off x="6312024" y="1807248"/>
            <a:ext cx="5322069" cy="442201"/>
          </a:xfrm>
          <a:prstGeom prst="round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!</a:t>
            </a:r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+</a:t>
            </a: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xmlns="" id="{691C6F6E-4B1A-4BC6-9872-DB2A80BADD9D}"/>
              </a:ext>
            </a:extLst>
          </p:cNvPr>
          <p:cNvSpPr/>
          <p:nvPr/>
        </p:nvSpPr>
        <p:spPr>
          <a:xfrm>
            <a:off x="498325" y="4043928"/>
            <a:ext cx="4661571" cy="1185272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2 …..</a:t>
            </a:r>
          </a:p>
          <a:p>
            <a:pPr marL="182563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3 …..</a:t>
            </a:r>
          </a:p>
          <a:p>
            <a:pPr marL="182563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4 …..</a:t>
            </a:r>
          </a:p>
          <a:p>
            <a:pPr marL="182563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5 …..</a:t>
            </a:r>
          </a:p>
        </p:txBody>
      </p:sp>
      <p:sp>
        <p:nvSpPr>
          <p:cNvPr id="75" name="IsoclesTriangle">
            <a:extLst>
              <a:ext uri="{FF2B5EF4-FFF2-40B4-BE49-F238E27FC236}">
                <a16:creationId xmlns:a16="http://schemas.microsoft.com/office/drawing/2014/main" xmlns="" id="{C9FA3F4C-4CB8-4126-9F9E-BC3B765788A0}"/>
              </a:ext>
            </a:extLst>
          </p:cNvPr>
          <p:cNvSpPr/>
          <p:nvPr/>
        </p:nvSpPr>
        <p:spPr bwMode="auto">
          <a:xfrm rot="5400000">
            <a:off x="4897987" y="4411065"/>
            <a:ext cx="1041255" cy="450998"/>
          </a:xfrm>
          <a:prstGeom prst="triangle">
            <a:avLst/>
          </a:prstGeom>
          <a:solidFill>
            <a:schemeClr val="tx2">
              <a:lumMod val="75000"/>
            </a:schemeClr>
          </a:solidFill>
          <a:ln w="9525" cmpd="sng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b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xmlns="" id="{0B6C24D1-60E6-447E-B596-74BABCDBFF49}"/>
              </a:ext>
            </a:extLst>
          </p:cNvPr>
          <p:cNvSpPr/>
          <p:nvPr/>
        </p:nvSpPr>
        <p:spPr>
          <a:xfrm>
            <a:off x="5735960" y="2402819"/>
            <a:ext cx="5256584" cy="2908193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xmlns="" id="{D2230E9D-D25F-4445-9FBF-76284274E52E}"/>
              </a:ext>
            </a:extLst>
          </p:cNvPr>
          <p:cNvSpPr/>
          <p:nvPr/>
        </p:nvSpPr>
        <p:spPr>
          <a:xfrm>
            <a:off x="623391" y="5465066"/>
            <a:ext cx="4392489" cy="12042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 ГОБМП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Полный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охват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и повышение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</a:rPr>
              <a:t>качества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КДП</a:t>
            </a:r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xmlns="" id="{998B6856-4EA0-49AD-B767-F1FF5F8F4520}"/>
              </a:ext>
            </a:extLst>
          </p:cNvPr>
          <p:cNvSpPr/>
          <p:nvPr/>
        </p:nvSpPr>
        <p:spPr>
          <a:xfrm>
            <a:off x="6456039" y="5465066"/>
            <a:ext cx="4392489" cy="12042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введения перечня ОСМС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доступности и качества КДУ</a:t>
            </a:r>
          </a:p>
          <a:p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82" name="Picture 2" descr="Doctor blue icon">
            <a:extLst>
              <a:ext uri="{FF2B5EF4-FFF2-40B4-BE49-F238E27FC236}">
                <a16:creationId xmlns:a16="http://schemas.microsoft.com/office/drawing/2014/main" xmlns="" id="{C2C07D94-F5D6-4381-8FAF-32DECEAEA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1" y="95128"/>
            <a:ext cx="648073" cy="639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821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xmlns="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t>9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1341251" y="92048"/>
            <a:ext cx="792088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Амбулаторное лекарственное обеспечение в ГОБМП и ОСМС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01270B35-1FBC-4FB6-A329-0E63D377E81A}"/>
              </a:ext>
            </a:extLst>
          </p:cNvPr>
          <p:cNvCxnSpPr/>
          <p:nvPr/>
        </p:nvCxnSpPr>
        <p:spPr>
          <a:xfrm>
            <a:off x="599952" y="764704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A7038CEF-E2B3-4FA7-A176-AA1B13A0A770}"/>
              </a:ext>
            </a:extLst>
          </p:cNvPr>
          <p:cNvSpPr/>
          <p:nvPr/>
        </p:nvSpPr>
        <p:spPr>
          <a:xfrm>
            <a:off x="6456039" y="860098"/>
            <a:ext cx="4392489" cy="721772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CCFB8EF8-7F89-4A4E-8E04-1AC2E8D486F7}"/>
              </a:ext>
            </a:extLst>
          </p:cNvPr>
          <p:cNvSpPr/>
          <p:nvPr/>
        </p:nvSpPr>
        <p:spPr>
          <a:xfrm>
            <a:off x="623391" y="860098"/>
            <a:ext cx="4392490" cy="676850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latin typeface="Arial Narrow" panose="020B0606020202030204" pitchFamily="34" charset="0"/>
              </a:rPr>
              <a:t>ГОБМП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E399ED3-178C-4530-8C1A-16A6C0FC1FFA}"/>
              </a:ext>
            </a:extLst>
          </p:cNvPr>
          <p:cNvSpPr/>
          <p:nvPr/>
        </p:nvSpPr>
        <p:spPr>
          <a:xfrm>
            <a:off x="623391" y="1700807"/>
            <a:ext cx="4392489" cy="324036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b"/>
          <a:lstStyle/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Для лечения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хронических заболеваний, подлежащих динамическому наблюдению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(25 заболевания)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Для лечения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социально-значимых заболеваний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(туберкулез, ВИЧ/СПИД, онкологические, психические заболевания)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специализированным питанием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детей до 1 года (по перечню категорий, определенных МЗ РК)</a:t>
            </a:r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больных фенилкетонурией</a:t>
            </a: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92C319F7-92C1-4680-BE27-C70B1B7979CA}"/>
              </a:ext>
            </a:extLst>
          </p:cNvPr>
          <p:cNvSpPr/>
          <p:nvPr/>
        </p:nvSpPr>
        <p:spPr>
          <a:xfrm>
            <a:off x="6456039" y="1714835"/>
            <a:ext cx="4392489" cy="323894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285750" lvl="1" indent="-285750" algn="just">
              <a:spcBef>
                <a:spcPts val="0"/>
              </a:spcBef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заболеваний на амбулаторном уровне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: </a:t>
            </a:r>
          </a:p>
          <a:p>
            <a:pPr marL="742950" lvl="2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гломерулярные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, наследственные, </a:t>
            </a:r>
            <a:r>
              <a:rPr lang="ru-RU" sz="14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аутоимунные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</a:rPr>
              <a:t>, неврологические, эндокринные, глазные, костно-мышечной системы и др. заболевания</a:t>
            </a: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xmlns="" id="{691C6F6E-4B1A-4BC6-9872-DB2A80BADD9D}"/>
              </a:ext>
            </a:extLst>
          </p:cNvPr>
          <p:cNvSpPr/>
          <p:nvPr/>
        </p:nvSpPr>
        <p:spPr>
          <a:xfrm>
            <a:off x="498325" y="1844825"/>
            <a:ext cx="4661571" cy="1008112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</a:t>
            </a:r>
          </a:p>
          <a:p>
            <a:pPr marL="468313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…...</a:t>
            </a:r>
          </a:p>
        </p:txBody>
      </p:sp>
      <p:sp>
        <p:nvSpPr>
          <p:cNvPr id="75" name="IsoclesTriangle">
            <a:extLst>
              <a:ext uri="{FF2B5EF4-FFF2-40B4-BE49-F238E27FC236}">
                <a16:creationId xmlns:a16="http://schemas.microsoft.com/office/drawing/2014/main" xmlns="" id="{C9FA3F4C-4CB8-4126-9F9E-BC3B765788A0}"/>
              </a:ext>
            </a:extLst>
          </p:cNvPr>
          <p:cNvSpPr/>
          <p:nvPr/>
        </p:nvSpPr>
        <p:spPr bwMode="auto">
          <a:xfrm rot="5400000">
            <a:off x="4908349" y="2139954"/>
            <a:ext cx="1041255" cy="450998"/>
          </a:xfrm>
          <a:prstGeom prst="triangle">
            <a:avLst/>
          </a:prstGeom>
          <a:solidFill>
            <a:schemeClr val="tx2">
              <a:lumMod val="75000"/>
            </a:schemeClr>
          </a:solidFill>
          <a:ln w="9525" cmpd="sng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b="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xmlns="" id="{0B6C24D1-60E6-447E-B596-74BABCDBFF49}"/>
              </a:ext>
            </a:extLst>
          </p:cNvPr>
          <p:cNvSpPr/>
          <p:nvPr/>
        </p:nvSpPr>
        <p:spPr>
          <a:xfrm>
            <a:off x="5807968" y="1677264"/>
            <a:ext cx="5256584" cy="1470096"/>
          </a:xfrm>
          <a:prstGeom prst="roundRect">
            <a:avLst/>
          </a:prstGeom>
          <a:noFill/>
          <a:ln w="38100" cmpd="tri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xmlns="" id="{D2230E9D-D25F-4445-9FBF-76284274E52E}"/>
              </a:ext>
            </a:extLst>
          </p:cNvPr>
          <p:cNvSpPr/>
          <p:nvPr/>
        </p:nvSpPr>
        <p:spPr>
          <a:xfrm>
            <a:off x="632865" y="5055830"/>
            <a:ext cx="4392489" cy="14692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 ГОБМП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непрерывности процесса оказания помощи больным хроническими заболеваниями, подлежащими диспансерному наблюдению</a:t>
            </a:r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xmlns="" id="{998B6856-4EA0-49AD-B767-F1FF5F8F4520}"/>
              </a:ext>
            </a:extLst>
          </p:cNvPr>
          <p:cNvSpPr/>
          <p:nvPr/>
        </p:nvSpPr>
        <p:spPr>
          <a:xfrm>
            <a:off x="6456038" y="5052918"/>
            <a:ext cx="4392489" cy="14724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введения перечня ОСМС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лекарственными средствами при редко-встречающихся, наследственных болезнях, а также некоторые острые болезни органов дыхания у детей </a:t>
            </a:r>
          </a:p>
          <a:p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Picture 2" descr="Related image">
            <a:extLst>
              <a:ext uri="{FF2B5EF4-FFF2-40B4-BE49-F238E27FC236}">
                <a16:creationId xmlns:a16="http://schemas.microsoft.com/office/drawing/2014/main" xmlns="" id="{0F0EB10D-2303-484C-8539-C087513DA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0070C0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55" y="117286"/>
            <a:ext cx="697825" cy="60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9080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5033</TotalTime>
  <Words>1748</Words>
  <Application>Microsoft Office PowerPoint</Application>
  <PresentationFormat>Широкоэкранный</PresentationFormat>
  <Paragraphs>298</Paragraphs>
  <Slides>13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Microsoft JhengHei Light</vt:lpstr>
      <vt:lpstr>Arial</vt:lpstr>
      <vt:lpstr>Arial Narrow</vt:lpstr>
      <vt:lpstr>Calibri</vt:lpstr>
      <vt:lpstr>Wingdings</vt:lpstr>
      <vt:lpstr>Тема Office</vt:lpstr>
      <vt:lpstr>Worksheet</vt:lpstr>
      <vt:lpstr>Презентация PowerPoint</vt:lpstr>
      <vt:lpstr>Глобальный тренд: обеспечение всеобщего охвата и управление хроническими неинфекционными заболеваниями</vt:lpstr>
      <vt:lpstr>Демографические тренды: рост численности детей и пожилых граждан, высокое давление хронических неинфекционных заболеваний </vt:lpstr>
      <vt:lpstr>Потребление стационарной помощи: основной потребитель стационарной помощи – экономически неактивное население</vt:lpstr>
      <vt:lpstr>Расходы на здравоохранение: население несет значительную финансовую нагрузку, приводящую к бедности</vt:lpstr>
      <vt:lpstr>Предлагаемые подходы в формировании пакетов ГОБМП и ОСМС: сбалансированное распределение рисков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Ожидаемые результаты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Информатизация в настоящий момент</dc:title>
  <dc:creator>Yermek Nugmanov</dc:creator>
  <cp:lastModifiedBy>Azamat K. Umertayev</cp:lastModifiedBy>
  <cp:revision>486</cp:revision>
  <cp:lastPrinted>2017-05-29T09:34:24Z</cp:lastPrinted>
  <dcterms:created xsi:type="dcterms:W3CDTF">2017-05-25T13:24:11Z</dcterms:created>
  <dcterms:modified xsi:type="dcterms:W3CDTF">2018-04-12T05:34:19Z</dcterms:modified>
</cp:coreProperties>
</file>